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5" r:id="rId3"/>
  </p:sldMasterIdLst>
  <p:notesMasterIdLst>
    <p:notesMasterId r:id="rId5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Century Gothic" panose="020B0502020202020204" pitchFamily="34" charset="0"/>
      <p:regular r:id="rId60"/>
      <p:bold r:id="rId61"/>
      <p:italic r:id="rId62"/>
      <p:boldItalic r:id="rId63"/>
    </p:embeddedFont>
    <p:embeddedFont>
      <p:font typeface="Open Sans" panose="020B0606030504020204" pitchFamily="34" charset="0"/>
      <p:regular r:id="rId64"/>
      <p:bold r:id="rId65"/>
      <p:italic r:id="rId66"/>
      <p:boldItalic r:id="rId67"/>
    </p:embeddedFont>
    <p:embeddedFont>
      <p:font typeface="Play" pitchFamily="82" charset="77"/>
      <p:regular r:id="rId68"/>
      <p:bold r:id="rId69"/>
    </p:embeddedFont>
    <p:embeddedFont>
      <p:font typeface="Roboto" panose="02000000000000000000"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1872">
          <p15:clr>
            <a:srgbClr val="747775"/>
          </p15:clr>
        </p15:guide>
        <p15:guide id="3" orient="horz" pos="96">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hURCpMpVoPvbsRbiyfvHt5nLxVV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378E4D-EEE7-4CBD-B835-3418C761B3FE}">
  <a:tblStyle styleId="{55378E4D-EEE7-4CBD-B835-3418C761B3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56" d="100"/>
          <a:sy n="156" d="100"/>
        </p:scale>
        <p:origin x="808" y="168"/>
      </p:cViewPr>
      <p:guideLst>
        <p:guide pos="2880"/>
        <p:guide orient="horz" pos="1872"/>
        <p:guide orient="horz" pos="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font" Target="fonts/font11.fntdata"/><Relationship Id="rId74" Type="http://customschemas.google.com/relationships/presentationmetadata" Target="metadata"/><Relationship Id="rId5" Type="http://schemas.openxmlformats.org/officeDocument/2006/relationships/slide" Target="slides/slide2.xml"/><Relationship Id="rId61"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notesMaster" Target="notesMasters/notesMaster1.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1e4d505bc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1e4d505bc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34fc3538f3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334fc3538f3_1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sz="1200">
                <a:solidFill>
                  <a:srgbClr val="212121"/>
                </a:solidFill>
                <a:highlight>
                  <a:srgbClr val="FFFFFF"/>
                </a:highlight>
                <a:latin typeface="Roboto"/>
                <a:ea typeface="Roboto"/>
                <a:cs typeface="Roboto"/>
                <a:sym typeface="Roboto"/>
              </a:rPr>
              <a:t>Hallucinogenic mushroom exposures increased most over the study period  </a:t>
            </a: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200"/>
              <a:buFont typeface="Arial"/>
              <a:buNone/>
            </a:pPr>
            <a:r>
              <a:rPr lang="en" sz="1200">
                <a:solidFill>
                  <a:srgbClr val="212121"/>
                </a:solidFill>
                <a:highlight>
                  <a:srgbClr val="FFFFFF"/>
                </a:highlight>
                <a:latin typeface="Roboto"/>
                <a:ea typeface="Roboto"/>
                <a:cs typeface="Roboto"/>
                <a:sym typeface="Roboto"/>
              </a:rPr>
              <a:t>Overall, 27,444 (50.3%) psychedelic exposures had symptoms that required treatment, severe residual or prolonged symptoms, or death. </a:t>
            </a: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200"/>
              <a:buFont typeface="Arial"/>
              <a:buNone/>
            </a:pPr>
            <a:r>
              <a:rPr lang="en" sz="1200">
                <a:solidFill>
                  <a:srgbClr val="212121"/>
                </a:solidFill>
                <a:highlight>
                  <a:srgbClr val="FFFFFF"/>
                </a:highlight>
                <a:latin typeface="Roboto"/>
                <a:ea typeface="Roboto"/>
                <a:cs typeface="Roboto"/>
                <a:sym typeface="Roboto"/>
              </a:rPr>
              <a:t>Cardiovascular effects were common, especially with MDMA (31.1%). </a:t>
            </a: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200"/>
              <a:buFont typeface="Arial"/>
              <a:buNone/>
            </a:pPr>
            <a:r>
              <a:rPr lang="en" sz="1200">
                <a:solidFill>
                  <a:srgbClr val="212121"/>
                </a:solidFill>
                <a:highlight>
                  <a:srgbClr val="FFFFFF"/>
                </a:highlight>
                <a:latin typeface="Roboto"/>
                <a:ea typeface="Roboto"/>
                <a:cs typeface="Roboto"/>
                <a:sym typeface="Roboto"/>
              </a:rPr>
              <a:t>Patients managed in or referred to a health care facility received medical therapies in 62.4% of cases, including sedation (32.9%) and respiratory interventions (10.3%).</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31e4d505bc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31e4d505bc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34fc3538f3_1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334fc3538f3_1_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34fc3538f3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334fc3538f3_1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34b96aecc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334b96aecc7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34b96aecc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334b96aecc7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2e9c5f3243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b="1">
                <a:solidFill>
                  <a:schemeClr val="dk1"/>
                </a:solidFill>
              </a:rPr>
              <a:t>Both have distinct mechanisms and applications.</a:t>
            </a:r>
            <a:endParaRPr/>
          </a:p>
        </p:txBody>
      </p:sp>
      <p:sp>
        <p:nvSpPr>
          <p:cNvPr id="367" name="Google Shape;367;g32e9c5f3243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2faa164e6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2faa164e6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310169d34c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310169d34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310169d34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310169d34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3ab96707a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3ab96707a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2faa164e6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2faa164e6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310169d34c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310169d34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2faa164e6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2faa164e6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310169d34c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310169d34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2faa164e6f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2faa164e6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310169d34c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310169d34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310169d34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310169d34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There’s always the underground…</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31e4d505b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31e4d505b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310169d34c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310169d34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2e9c5f3243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9" name="Google Shape;509;g32e9c5f324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31e4d505b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331e4d505bc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39458f4835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39458f4835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2f3481b8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2f3481b8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39458f483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39458f483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39458f483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39458f483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39458f483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39458f483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39458f4835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39458f483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31e4d505b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31e4d505b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9" name="Google Shape;5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2e9c5f324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2e9c5f32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2e9c5f324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2e9c5f324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31e4d505bc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31e4d505b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3a89b2aca8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3a89b2aca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20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31e4d505b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331e4d505b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3926e3e4c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3926e3e4c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2f3481b8e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2f3481b8e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3a89b2aca8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3a89b2aca8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3a688fbfd6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33a688fbfd6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3a688fbfd6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33a688fbfd6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3a688fbfd6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33a688fbfd6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3aac25605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3aac25605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34b96aecc7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g334b96aecc7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34b96aecc7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34b96aecc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350a31cb5a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5" name="Google Shape;755;g3350a31cb5a_1_5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2f3481b8e5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Leslie sorts written questions and distributes to the panelists. </a:t>
            </a:r>
            <a:endParaRPr/>
          </a:p>
        </p:txBody>
      </p:sp>
      <p:sp>
        <p:nvSpPr>
          <p:cNvPr id="768" name="Google Shape;768;g32f3481b8e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34b96aecc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334b96aecc7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Leslie- My role will be to help set the stage, starting with a gong/bell, a fewcentering breaths and a call to prepare the mind to receive new information. I will acknowledge the peoples and cultures that originated this form of healing, and then go through the agenda.  The 2 or 3 patient cases will be highlighted as food for thought throughout the presentation.  I will state that we are going through the psychedelic substances which the general U.S.practitioner might be most likely asked about during patient visits or outside the clinic: namely Ketamine, psilocybin, MDMA, and Ayahuasca. I will share the link for our slides from last year for reference. I will also make a general comment about how regulation is rapidly changing regarding psilocybin, and that the state of MDMA is in flux with last year's FDA hearings, and that Ketamine is the only legal psychedelic substance in the U.S.  </a:t>
            </a:r>
            <a:endParaRPr sz="1400">
              <a:solidFill>
                <a:schemeClr val="dk1"/>
              </a:solidFill>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In the meantime, we as healthcare professionals must be ready to discuss these substances with authority and confidence, rather than playing catch up since they are already being utilized, whether legal or not (draw parallel to cannabis).</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b="1">
              <a:latin typeface="Century Gothic"/>
              <a:ea typeface="Century Gothic"/>
              <a:cs typeface="Century Gothic"/>
              <a:sym typeface="Century 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34b96aecc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34b96aecc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My role will be to help set the stage, starting with a gong/bell, a few centering breaths and a call to prepare the mind to receive new information. </a:t>
            </a:r>
            <a:endParaRPr sz="1400">
              <a:solidFill>
                <a:srgbClr val="26282A"/>
              </a:solidFill>
              <a:latin typeface="Times"/>
              <a:ea typeface="Times"/>
              <a:cs typeface="Times"/>
              <a:sym typeface="Times"/>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I will acknowledge the peoples and cultures that originated this form of healing, and then go through the agenda.  </a:t>
            </a:r>
            <a:endParaRPr sz="1400">
              <a:solidFill>
                <a:srgbClr val="26282A"/>
              </a:solidFill>
              <a:latin typeface="Times"/>
              <a:ea typeface="Times"/>
              <a:cs typeface="Times"/>
              <a:sym typeface="Times"/>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2 or 3 patient cases will be highlighted as food for thought throughout the presentation.  I will state that we are going through the psychedelic substances which the general practitioner might be most likely asked about during patient visits or outside the clinic, namely Ketamine, psilocybin, MDMA, and Ayahuasca. </a:t>
            </a:r>
            <a:endParaRPr sz="1400">
              <a:solidFill>
                <a:srgbClr val="26282A"/>
              </a:solidFill>
              <a:latin typeface="Times"/>
              <a:ea typeface="Times"/>
              <a:cs typeface="Times"/>
              <a:sym typeface="Times"/>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I will share the link for our slides from last year for reference. </a:t>
            </a:r>
            <a:endParaRPr sz="1400">
              <a:solidFill>
                <a:srgbClr val="26282A"/>
              </a:solidFill>
              <a:latin typeface="Times"/>
              <a:ea typeface="Times"/>
              <a:cs typeface="Times"/>
              <a:sym typeface="Times"/>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I will also make a general comment about how regulation is rapidly changing regarding psilocybin, and that the state of MDMA is in flux with last year's FDA hearings, and that Ketamine is the only legal psychedelic substance in the U.S.  </a:t>
            </a:r>
            <a:endParaRPr sz="1400">
              <a:solidFill>
                <a:schemeClr val="dk1"/>
              </a:solidFill>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In the meantime, we as healthcare professionals must be ready to discuss these substances with authority and confidence, rather than playing catch up since they are already being utilized, whether legal or not (draw parallel to cannabis).</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34b96aecc7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34b96aecc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34fc3538f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34fc3538f3_1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2b1974be352_0_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g2b1974be352_0_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g2b1974be352_0_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g2b1974be352_0_2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7" name="Google Shape;47;g2b1974be352_0_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g2b1974be352_0_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g2b1974be352_0_3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1" name="Google Shape;51;g2b1974be352_0_3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2" name="Google Shape;52;g2b1974be352_0_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3" name="Google Shape;53;g2b1974be352_0_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g2b1974be352_0_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6" name="Google Shape;56;g2b1974be352_0_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g2b1974be352_0_3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9" name="Google Shape;59;g2b1974be352_0_3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0" name="Google Shape;60;g2b1974be352_0_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g334fc3538f3_1_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g334fc3538f3_1_6"/>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0" name="Google Shape;70;g334fc3538f3_1_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g334fc3538f3_1_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g334fc3538f3_1_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
        <p:cNvGrpSpPr/>
        <p:nvPr/>
      </p:nvGrpSpPr>
      <p:grpSpPr>
        <a:xfrm>
          <a:off x="0" y="0"/>
          <a:ext cx="0" cy="0"/>
          <a:chOff x="0" y="0"/>
          <a:chExt cx="0" cy="0"/>
        </a:xfrm>
      </p:grpSpPr>
      <p:sp>
        <p:nvSpPr>
          <p:cNvPr id="74" name="Google Shape;74;g334fc3538f3_1_1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5" name="Google Shape;75;g334fc3538f3_1_1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 name="Google Shape;76;g334fc3538f3_1_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g334fc3538f3_1_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g334fc3538f3_1_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g334fc3538f3_1_18"/>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Clr>
                <a:schemeClr val="dk1"/>
              </a:buClr>
              <a:buSzPts val="2700"/>
              <a:buFont typeface="Play"/>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81" name="Google Shape;81;g334fc3538f3_1_1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g334fc3538f3_1_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g334fc3538f3_1_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g334fc3538f3_1_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g334fc3538f3_1_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7"/>
        <p:cNvGrpSpPr/>
        <p:nvPr/>
      </p:nvGrpSpPr>
      <p:grpSpPr>
        <a:xfrm>
          <a:off x="0" y="0"/>
          <a:ext cx="0" cy="0"/>
          <a:chOff x="0" y="0"/>
          <a:chExt cx="0" cy="0"/>
        </a:xfrm>
      </p:grpSpPr>
      <p:sp>
        <p:nvSpPr>
          <p:cNvPr id="88" name="Google Shape;88;g334fc3538f3_1_2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g334fc3538f3_1_2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90" name="Google Shape;90;g334fc3538f3_1_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g334fc3538f3_1_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g334fc3538f3_1_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g334fc3538f3_1_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g334fc3538f3_1_32"/>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 name="Google Shape;96;g334fc3538f3_1_32"/>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7" name="Google Shape;97;g334fc3538f3_1_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g334fc3538f3_1_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g334fc3538f3_1_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g2b1974be352_0_4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g2b1974be352_0_4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6" name="Google Shape;16;g2b1974be352_0_4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g2b1974be352_0_4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g2b1974be352_0_4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endParaRPr/>
          </a:p>
          <a:p>
            <a:pPr marL="0" lvl="0" indent="0" algn="r" rtl="0">
              <a:spcBef>
                <a:spcPts val="0"/>
              </a:spcBef>
              <a:spcAft>
                <a:spcPts val="0"/>
              </a:spcAft>
              <a:buNone/>
            </a:pPr>
            <a:endParaRPr/>
          </a:p>
          <a:p>
            <a:pPr marL="0" lvl="0" indent="0" algn="r" rtl="0">
              <a:spcBef>
                <a:spcPts val="0"/>
              </a:spcBef>
              <a:spcAft>
                <a:spcPts val="0"/>
              </a:spcAft>
              <a:buNone/>
            </a:pPr>
            <a:fld id="{00000000-1234-1234-1234-123412341234}" type="slidenum">
              <a:rPr lang="en"/>
              <a:t>‹#›</a:t>
            </a:fld>
            <a:r>
              <a:rPr lang="en"/>
              <a:t>    |    AAU Study Highlights    |    NorthShore    |    April  21, 2010</a:t>
            </a:r>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g334fc3538f3_1_3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g334fc3538f3_1_3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3" name="Google Shape;103;g334fc3538f3_1_3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g334fc3538f3_1_3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5" name="Google Shape;105;g334fc3538f3_1_3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 name="Google Shape;106;g334fc3538f3_1_3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g334fc3538f3_1_3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g334fc3538f3_1_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g334fc3538f3_1_4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g334fc3538f3_1_4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g334fc3538f3_1_4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3"/>
        <p:cNvGrpSpPr/>
        <p:nvPr/>
      </p:nvGrpSpPr>
      <p:grpSpPr>
        <a:xfrm>
          <a:off x="0" y="0"/>
          <a:ext cx="0" cy="0"/>
          <a:chOff x="0" y="0"/>
          <a:chExt cx="0" cy="0"/>
        </a:xfrm>
      </p:grpSpPr>
      <p:sp>
        <p:nvSpPr>
          <p:cNvPr id="114" name="Google Shape;114;g334fc3538f3_1_5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g334fc3538f3_1_52"/>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16" name="Google Shape;116;g334fc3538f3_1_52"/>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7" name="Google Shape;117;g334fc3538f3_1_5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g334fc3538f3_1_5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g334fc3538f3_1_5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
        <p:cNvGrpSpPr/>
        <p:nvPr/>
      </p:nvGrpSpPr>
      <p:grpSpPr>
        <a:xfrm>
          <a:off x="0" y="0"/>
          <a:ext cx="0" cy="0"/>
          <a:chOff x="0" y="0"/>
          <a:chExt cx="0" cy="0"/>
        </a:xfrm>
      </p:grpSpPr>
      <p:sp>
        <p:nvSpPr>
          <p:cNvPr id="121" name="Google Shape;121;g334fc3538f3_1_5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2" name="Google Shape;122;g334fc3538f3_1_59"/>
          <p:cNvSpPr>
            <a:spLocks noGrp="1"/>
          </p:cNvSpPr>
          <p:nvPr>
            <p:ph type="pic" idx="2"/>
          </p:nvPr>
        </p:nvSpPr>
        <p:spPr>
          <a:xfrm>
            <a:off x="3887391" y="740569"/>
            <a:ext cx="4629150" cy="3655219"/>
          </a:xfrm>
          <a:prstGeom prst="rect">
            <a:avLst/>
          </a:prstGeom>
          <a:noFill/>
          <a:ln>
            <a:noFill/>
          </a:ln>
        </p:spPr>
      </p:sp>
      <p:sp>
        <p:nvSpPr>
          <p:cNvPr id="123" name="Google Shape;123;g334fc3538f3_1_59"/>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4" name="Google Shape;124;g334fc3538f3_1_5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5" name="Google Shape;125;g334fc3538f3_1_5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g334fc3538f3_1_5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g334fc3538f3_1_6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9" name="Google Shape;129;g334fc3538f3_1_66"/>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0" name="Google Shape;130;g334fc3538f3_1_6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g334fc3538f3_1_6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g334fc3538f3_1_6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g334fc3538f3_1_72"/>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5" name="Google Shape;135;g334fc3538f3_1_72"/>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6" name="Google Shape;136;g334fc3538f3_1_7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g334fc3538f3_1_7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8" name="Google Shape;138;g334fc3538f3_1_7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3"/>
        <p:cNvGrpSpPr/>
        <p:nvPr/>
      </p:nvGrpSpPr>
      <p:grpSpPr>
        <a:xfrm>
          <a:off x="0" y="0"/>
          <a:ext cx="0" cy="0"/>
          <a:chOff x="0" y="0"/>
          <a:chExt cx="0" cy="0"/>
        </a:xfrm>
      </p:grpSpPr>
      <p:sp>
        <p:nvSpPr>
          <p:cNvPr id="144" name="Google Shape;144;g3350a31cb5a_1_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5" name="Google Shape;145;g3350a31cb5a_1_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6" name="Google Shape;146;g3350a31cb5a_1_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
        <p:cNvGrpSpPr/>
        <p:nvPr/>
      </p:nvGrpSpPr>
      <p:grpSpPr>
        <a:xfrm>
          <a:off x="0" y="0"/>
          <a:ext cx="0" cy="0"/>
          <a:chOff x="0" y="0"/>
          <a:chExt cx="0" cy="0"/>
        </a:xfrm>
      </p:grpSpPr>
      <p:sp>
        <p:nvSpPr>
          <p:cNvPr id="148" name="Google Shape;148;g3350a31cb5a_1_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9" name="Google Shape;149;g3350a31cb5a_1_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sp>
        <p:nvSpPr>
          <p:cNvPr id="151" name="Google Shape;151;g3350a31cb5a_1_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2" name="Google Shape;152;g3350a31cb5a_1_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3" name="Google Shape;153;g3350a31cb5a_1_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4"/>
        <p:cNvGrpSpPr/>
        <p:nvPr/>
      </p:nvGrpSpPr>
      <p:grpSpPr>
        <a:xfrm>
          <a:off x="0" y="0"/>
          <a:ext cx="0" cy="0"/>
          <a:chOff x="0" y="0"/>
          <a:chExt cx="0" cy="0"/>
        </a:xfrm>
      </p:grpSpPr>
      <p:sp>
        <p:nvSpPr>
          <p:cNvPr id="155" name="Google Shape;155;g3350a31cb5a_1_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 name="Google Shape;156;g3350a31cb5a_1_1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57" name="Google Shape;157;g3350a31cb5a_1_1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58" name="Google Shape;158;g3350a31cb5a_1_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g2b1974be352_0_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g2b1974be352_0_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 name="Google Shape;22;g2b1974be352_0_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
        <p:cNvGrpSpPr/>
        <p:nvPr/>
      </p:nvGrpSpPr>
      <p:grpSpPr>
        <a:xfrm>
          <a:off x="0" y="0"/>
          <a:ext cx="0" cy="0"/>
          <a:chOff x="0" y="0"/>
          <a:chExt cx="0" cy="0"/>
        </a:xfrm>
      </p:grpSpPr>
      <p:sp>
        <p:nvSpPr>
          <p:cNvPr id="160" name="Google Shape;160;g3350a31cb5a_1_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g3350a31cb5a_1_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2"/>
        <p:cNvGrpSpPr/>
        <p:nvPr/>
      </p:nvGrpSpPr>
      <p:grpSpPr>
        <a:xfrm>
          <a:off x="0" y="0"/>
          <a:ext cx="0" cy="0"/>
          <a:chOff x="0" y="0"/>
          <a:chExt cx="0" cy="0"/>
        </a:xfrm>
      </p:grpSpPr>
      <p:sp>
        <p:nvSpPr>
          <p:cNvPr id="163" name="Google Shape;163;g3350a31cb5a_1_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4" name="Google Shape;164;g3350a31cb5a_1_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5" name="Google Shape;165;g3350a31cb5a_1_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6"/>
        <p:cNvGrpSpPr/>
        <p:nvPr/>
      </p:nvGrpSpPr>
      <p:grpSpPr>
        <a:xfrm>
          <a:off x="0" y="0"/>
          <a:ext cx="0" cy="0"/>
          <a:chOff x="0" y="0"/>
          <a:chExt cx="0" cy="0"/>
        </a:xfrm>
      </p:grpSpPr>
      <p:sp>
        <p:nvSpPr>
          <p:cNvPr id="167" name="Google Shape;167;g3350a31cb5a_1_2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8" name="Google Shape;168;g3350a31cb5a_1_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9"/>
        <p:cNvGrpSpPr/>
        <p:nvPr/>
      </p:nvGrpSpPr>
      <p:grpSpPr>
        <a:xfrm>
          <a:off x="0" y="0"/>
          <a:ext cx="0" cy="0"/>
          <a:chOff x="0" y="0"/>
          <a:chExt cx="0" cy="0"/>
        </a:xfrm>
      </p:grpSpPr>
      <p:sp>
        <p:nvSpPr>
          <p:cNvPr id="170" name="Google Shape;170;g3350a31cb5a_1_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g3350a31cb5a_1_3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2" name="Google Shape;172;g3350a31cb5a_1_3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3" name="Google Shape;173;g3350a31cb5a_1_3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74" name="Google Shape;174;g3350a31cb5a_1_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5"/>
        <p:cNvGrpSpPr/>
        <p:nvPr/>
      </p:nvGrpSpPr>
      <p:grpSpPr>
        <a:xfrm>
          <a:off x="0" y="0"/>
          <a:ext cx="0" cy="0"/>
          <a:chOff x="0" y="0"/>
          <a:chExt cx="0" cy="0"/>
        </a:xfrm>
      </p:grpSpPr>
      <p:sp>
        <p:nvSpPr>
          <p:cNvPr id="176" name="Google Shape;176;g3350a31cb5a_1_3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77" name="Google Shape;177;g3350a31cb5a_1_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8"/>
        <p:cNvGrpSpPr/>
        <p:nvPr/>
      </p:nvGrpSpPr>
      <p:grpSpPr>
        <a:xfrm>
          <a:off x="0" y="0"/>
          <a:ext cx="0" cy="0"/>
          <a:chOff x="0" y="0"/>
          <a:chExt cx="0" cy="0"/>
        </a:xfrm>
      </p:grpSpPr>
      <p:sp>
        <p:nvSpPr>
          <p:cNvPr id="179" name="Google Shape;179;g3350a31cb5a_1_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0" name="Google Shape;180;g3350a31cb5a_1_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81" name="Google Shape;181;g3350a31cb5a_1_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g3350a31cb5a_1_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g3350a31cb5a_1_4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6" name="Google Shape;186;g3350a31cb5a_1_4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187" name="Google Shape;187;g3350a31cb5a_1_4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g3350a31cb5a_1_4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g3350a31cb5a_1_4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fontScale="47500" lnSpcReduction="20000"/>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a:p>
            <a:pPr marL="0" lvl="0" indent="0" algn="r" rtl="0">
              <a:spcBef>
                <a:spcPts val="0"/>
              </a:spcBef>
              <a:spcAft>
                <a:spcPts val="0"/>
              </a:spcAft>
              <a:buNone/>
            </a:pPr>
            <a:endParaRPr/>
          </a:p>
          <a:p>
            <a:pPr marL="0" lvl="0" indent="0" algn="r" rtl="0">
              <a:spcBef>
                <a:spcPts val="0"/>
              </a:spcBef>
              <a:spcAft>
                <a:spcPts val="0"/>
              </a:spcAft>
              <a:buNone/>
            </a:pPr>
            <a:fld id="{00000000-1234-1234-1234-123412341234}" type="slidenum">
              <a:rPr lang="en"/>
              <a:t>‹#›</a:t>
            </a:fld>
            <a:r>
              <a:rPr lang="en"/>
              <a:t>    |    AAU Study Highlights    |    NorthShore    |    April  21, 2010</a:t>
            </a:r>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g2b1974be352_0_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g2b1974be352_0_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g2b1974be352_0_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g2b1974be352_0_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4"/>
          <p:cNvSpPr/>
          <p:nvPr/>
        </p:nvSpPr>
        <p:spPr>
          <a:xfrm>
            <a:off x="-3490" y="1"/>
            <a:ext cx="9144000" cy="8435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32" name="Google Shape;32;p4"/>
          <p:cNvSpPr txBox="1">
            <a:spLocks noGrp="1"/>
          </p:cNvSpPr>
          <p:nvPr>
            <p:ph type="title"/>
          </p:nvPr>
        </p:nvSpPr>
        <p:spPr>
          <a:xfrm>
            <a:off x="290946" y="114300"/>
            <a:ext cx="8738755" cy="72921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4"/>
          <p:cNvSpPr txBox="1">
            <a:spLocks noGrp="1"/>
          </p:cNvSpPr>
          <p:nvPr>
            <p:ph type="body" idx="1"/>
          </p:nvPr>
        </p:nvSpPr>
        <p:spPr>
          <a:xfrm>
            <a:off x="2340845" y="1436038"/>
            <a:ext cx="4455331" cy="2601579"/>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Arial"/>
              <a:buChar char="•"/>
              <a:defRPr>
                <a:solidFill>
                  <a:schemeClr val="dk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g2b1974be352_0_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g2b1974be352_0_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g2b1974be352_0_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 name="Google Shape;39;g2b1974be352_0_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 name="Google Shape;40;g2b1974be352_0_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g2b1974be352_0_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3" name="Google Shape;43;g2b1974be352_0_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4" name="Google Shape;44;g2b1974be352_0_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g2b1974be35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2b1974be352_0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2b1974be352_0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g334fc3538f3_1_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3" name="Google Shape;63;g334fc3538f3_1_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 name="Google Shape;64;g334fc3538f3_1_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5" name="Google Shape;65;g334fc3538f3_1_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6" name="Google Shape;66;g334fc3538f3_1_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Arial"/>
                <a:ea typeface="Arial"/>
                <a:cs typeface="Arial"/>
                <a:sym typeface="Arial"/>
              </a:defRPr>
            </a:lvl1pPr>
            <a:lvl2pPr marL="0" marR="0" lvl="1" indent="0" algn="r" rtl="0">
              <a:spcBef>
                <a:spcPts val="0"/>
              </a:spcBef>
              <a:buNone/>
              <a:defRPr sz="900" b="0" i="0" u="none" strike="noStrike" cap="none">
                <a:solidFill>
                  <a:srgbClr val="757575"/>
                </a:solidFill>
                <a:latin typeface="Arial"/>
                <a:ea typeface="Arial"/>
                <a:cs typeface="Arial"/>
                <a:sym typeface="Arial"/>
              </a:defRPr>
            </a:lvl2pPr>
            <a:lvl3pPr marL="0" marR="0" lvl="2" indent="0" algn="r" rtl="0">
              <a:spcBef>
                <a:spcPts val="0"/>
              </a:spcBef>
              <a:buNone/>
              <a:defRPr sz="900" b="0" i="0" u="none" strike="noStrike" cap="none">
                <a:solidFill>
                  <a:srgbClr val="757575"/>
                </a:solidFill>
                <a:latin typeface="Arial"/>
                <a:ea typeface="Arial"/>
                <a:cs typeface="Arial"/>
                <a:sym typeface="Arial"/>
              </a:defRPr>
            </a:lvl3pPr>
            <a:lvl4pPr marL="0" marR="0" lvl="3" indent="0" algn="r" rtl="0">
              <a:spcBef>
                <a:spcPts val="0"/>
              </a:spcBef>
              <a:buNone/>
              <a:defRPr sz="900" b="0" i="0" u="none" strike="noStrike" cap="none">
                <a:solidFill>
                  <a:srgbClr val="757575"/>
                </a:solidFill>
                <a:latin typeface="Arial"/>
                <a:ea typeface="Arial"/>
                <a:cs typeface="Arial"/>
                <a:sym typeface="Arial"/>
              </a:defRPr>
            </a:lvl4pPr>
            <a:lvl5pPr marL="0" marR="0" lvl="4" indent="0" algn="r" rtl="0">
              <a:spcBef>
                <a:spcPts val="0"/>
              </a:spcBef>
              <a:buNone/>
              <a:defRPr sz="900" b="0" i="0" u="none" strike="noStrike" cap="none">
                <a:solidFill>
                  <a:srgbClr val="757575"/>
                </a:solidFill>
                <a:latin typeface="Arial"/>
                <a:ea typeface="Arial"/>
                <a:cs typeface="Arial"/>
                <a:sym typeface="Arial"/>
              </a:defRPr>
            </a:lvl5pPr>
            <a:lvl6pPr marL="0" marR="0" lvl="5" indent="0" algn="r" rtl="0">
              <a:spcBef>
                <a:spcPts val="0"/>
              </a:spcBef>
              <a:buNone/>
              <a:defRPr sz="900" b="0" i="0" u="none" strike="noStrike" cap="none">
                <a:solidFill>
                  <a:srgbClr val="757575"/>
                </a:solidFill>
                <a:latin typeface="Arial"/>
                <a:ea typeface="Arial"/>
                <a:cs typeface="Arial"/>
                <a:sym typeface="Arial"/>
              </a:defRPr>
            </a:lvl6pPr>
            <a:lvl7pPr marL="0" marR="0" lvl="6" indent="0" algn="r" rtl="0">
              <a:spcBef>
                <a:spcPts val="0"/>
              </a:spcBef>
              <a:buNone/>
              <a:defRPr sz="900" b="0" i="0" u="none" strike="noStrike" cap="none">
                <a:solidFill>
                  <a:srgbClr val="757575"/>
                </a:solidFill>
                <a:latin typeface="Arial"/>
                <a:ea typeface="Arial"/>
                <a:cs typeface="Arial"/>
                <a:sym typeface="Arial"/>
              </a:defRPr>
            </a:lvl7pPr>
            <a:lvl8pPr marL="0" marR="0" lvl="7" indent="0" algn="r" rtl="0">
              <a:spcBef>
                <a:spcPts val="0"/>
              </a:spcBef>
              <a:buNone/>
              <a:defRPr sz="900" b="0" i="0" u="none" strike="noStrike" cap="none">
                <a:solidFill>
                  <a:srgbClr val="757575"/>
                </a:solidFill>
                <a:latin typeface="Arial"/>
                <a:ea typeface="Arial"/>
                <a:cs typeface="Arial"/>
                <a:sym typeface="Arial"/>
              </a:defRPr>
            </a:lvl8pPr>
            <a:lvl9pPr marL="0" marR="0" lvl="8" indent="0" algn="r" rtl="0">
              <a:spcBef>
                <a:spcPts val="0"/>
              </a:spcBef>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9"/>
        <p:cNvGrpSpPr/>
        <p:nvPr/>
      </p:nvGrpSpPr>
      <p:grpSpPr>
        <a:xfrm>
          <a:off x="0" y="0"/>
          <a:ext cx="0" cy="0"/>
          <a:chOff x="0" y="0"/>
          <a:chExt cx="0" cy="0"/>
        </a:xfrm>
      </p:grpSpPr>
      <p:sp>
        <p:nvSpPr>
          <p:cNvPr id="140" name="Google Shape;140;g3350a31cb5a_1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41" name="Google Shape;141;g3350a31cb5a_1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42" name="Google Shape;142;g3350a31cb5a_1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fda.gov/food/outbreaks-foodborne-illness/investigation-illnesses-diamond-shruumz-brand-chocolate-bars-cones-gummies-june-2024" TargetMode="External"/><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3.png"/><Relationship Id="rId10"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89/psymed.2023.0060"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hyperlink" Target="https://journals.sagepub.com/doi/abs/10.1177/026988111875471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5.jpg"/><Relationship Id="rId7"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34.png"/><Relationship Id="rId5" Type="http://schemas.openxmlformats.org/officeDocument/2006/relationships/image" Target="../media/image40.jpg"/><Relationship Id="rId10" Type="http://schemas.openxmlformats.org/officeDocument/2006/relationships/image" Target="../media/image33.png"/><Relationship Id="rId4" Type="http://schemas.openxmlformats.org/officeDocument/2006/relationships/image" Target="../media/image39.png"/><Relationship Id="rId9"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doi.org/10.3389/fpsyg.2021.645246"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5.png"/><Relationship Id="rId7"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5.jp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zendoproject.org/" TargetMode="External"/><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firesideproject.org/" TargetMode="External"/><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7.png"/><Relationship Id="rId7"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8.jpg"/><Relationship Id="rId7"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jp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g331e4d505bc_0_227"/>
          <p:cNvPicPr preferRelativeResize="0"/>
          <p:nvPr/>
        </p:nvPicPr>
        <p:blipFill>
          <a:blip r:embed="rId3">
            <a:alphaModFix/>
          </a:blip>
          <a:stretch>
            <a:fillRect/>
          </a:stretch>
        </p:blipFill>
        <p:spPr>
          <a:xfrm>
            <a:off x="0" y="4"/>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34fc3538f3_1_115"/>
          <p:cNvSpPr txBox="1"/>
          <p:nvPr/>
        </p:nvSpPr>
        <p:spPr>
          <a:xfrm>
            <a:off x="167400" y="4589401"/>
            <a:ext cx="8585700" cy="554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a:solidFill>
                  <a:schemeClr val="accent2"/>
                </a:solidFill>
                <a:highlight>
                  <a:srgbClr val="FFFFFF"/>
                </a:highlight>
                <a:latin typeface="Century Gothic"/>
                <a:ea typeface="Century Gothic"/>
                <a:cs typeface="Century Gothic"/>
                <a:sym typeface="Century Gothic"/>
              </a:rPr>
              <a:t>Simon MW, Olsen HA, Hoyte CO, Black JC, Reynolds KM, Dart RC, Monte AA. Clinical Effects of Psychedelic Substances Reported to United States Poison Centers: 2012 to 2022. Ann Emerg Med. 2024 Aug</a:t>
            </a:r>
            <a:endParaRPr sz="1200">
              <a:solidFill>
                <a:schemeClr val="dk1"/>
              </a:solidFill>
              <a:latin typeface="Century Gothic"/>
              <a:ea typeface="Century Gothic"/>
              <a:cs typeface="Century Gothic"/>
              <a:sym typeface="Century Gothic"/>
            </a:endParaRPr>
          </a:p>
        </p:txBody>
      </p:sp>
      <p:pic>
        <p:nvPicPr>
          <p:cNvPr id="291" name="Google Shape;291;g334fc3538f3_1_115"/>
          <p:cNvPicPr preferRelativeResize="0"/>
          <p:nvPr/>
        </p:nvPicPr>
        <p:blipFill rotWithShape="1">
          <a:blip r:embed="rId3">
            <a:alphaModFix/>
          </a:blip>
          <a:srcRect/>
          <a:stretch/>
        </p:blipFill>
        <p:spPr>
          <a:xfrm>
            <a:off x="167401" y="993725"/>
            <a:ext cx="6212251" cy="3556898"/>
          </a:xfrm>
          <a:prstGeom prst="rect">
            <a:avLst/>
          </a:prstGeom>
          <a:noFill/>
          <a:ln>
            <a:noFill/>
          </a:ln>
        </p:spPr>
      </p:pic>
      <p:pic>
        <p:nvPicPr>
          <p:cNvPr id="292" name="Google Shape;292;g334fc3538f3_1_115"/>
          <p:cNvPicPr preferRelativeResize="0"/>
          <p:nvPr/>
        </p:nvPicPr>
        <p:blipFill rotWithShape="1">
          <a:blip r:embed="rId4">
            <a:alphaModFix/>
          </a:blip>
          <a:srcRect/>
          <a:stretch/>
        </p:blipFill>
        <p:spPr>
          <a:xfrm>
            <a:off x="6446800" y="1452500"/>
            <a:ext cx="2784500" cy="1980925"/>
          </a:xfrm>
          <a:prstGeom prst="rect">
            <a:avLst/>
          </a:prstGeom>
          <a:noFill/>
          <a:ln>
            <a:noFill/>
          </a:ln>
        </p:spPr>
      </p:pic>
      <p:sp>
        <p:nvSpPr>
          <p:cNvPr id="293" name="Google Shape;293;g334fc3538f3_1_115"/>
          <p:cNvSpPr txBox="1"/>
          <p:nvPr/>
        </p:nvSpPr>
        <p:spPr>
          <a:xfrm rot="554226">
            <a:off x="2498061" y="1300975"/>
            <a:ext cx="1794166" cy="376263"/>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600">
                <a:solidFill>
                  <a:schemeClr val="dk2"/>
                </a:solidFill>
              </a:rPr>
              <a:t>Amphetamines (MDMA)</a:t>
            </a:r>
            <a:endParaRPr sz="1600">
              <a:solidFill>
                <a:schemeClr val="dk2"/>
              </a:solidFill>
              <a:latin typeface="Arial"/>
              <a:ea typeface="Arial"/>
              <a:cs typeface="Arial"/>
              <a:sym typeface="Arial"/>
            </a:endParaRPr>
          </a:p>
        </p:txBody>
      </p:sp>
      <p:sp>
        <p:nvSpPr>
          <p:cNvPr id="294" name="Google Shape;294;g334fc3538f3_1_115"/>
          <p:cNvSpPr txBox="1"/>
          <p:nvPr/>
        </p:nvSpPr>
        <p:spPr>
          <a:xfrm>
            <a:off x="2830550" y="2626475"/>
            <a:ext cx="650400" cy="440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600">
                <a:solidFill>
                  <a:schemeClr val="dk2"/>
                </a:solidFill>
                <a:latin typeface="Arial"/>
                <a:ea typeface="Arial"/>
                <a:cs typeface="Arial"/>
                <a:sym typeface="Arial"/>
              </a:rPr>
              <a:t>LSD</a:t>
            </a:r>
            <a:endParaRPr sz="1600">
              <a:solidFill>
                <a:schemeClr val="dk2"/>
              </a:solidFill>
              <a:latin typeface="Arial"/>
              <a:ea typeface="Arial"/>
              <a:cs typeface="Arial"/>
              <a:sym typeface="Arial"/>
            </a:endParaRPr>
          </a:p>
        </p:txBody>
      </p:sp>
      <p:sp>
        <p:nvSpPr>
          <p:cNvPr id="295" name="Google Shape;295;g334fc3538f3_1_115"/>
          <p:cNvSpPr txBox="1"/>
          <p:nvPr/>
        </p:nvSpPr>
        <p:spPr>
          <a:xfrm rot="-2272085">
            <a:off x="4307767" y="2836921"/>
            <a:ext cx="1312219" cy="44040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600">
                <a:solidFill>
                  <a:schemeClr val="dk2"/>
                </a:solidFill>
                <a:latin typeface="Arial"/>
                <a:ea typeface="Arial"/>
                <a:cs typeface="Arial"/>
                <a:sym typeface="Arial"/>
              </a:rPr>
              <a:t>Psilocybin</a:t>
            </a:r>
            <a:endParaRPr sz="1600">
              <a:solidFill>
                <a:schemeClr val="dk2"/>
              </a:solidFill>
              <a:latin typeface="Arial"/>
              <a:ea typeface="Arial"/>
              <a:cs typeface="Arial"/>
              <a:sym typeface="Arial"/>
            </a:endParaRPr>
          </a:p>
        </p:txBody>
      </p:sp>
      <p:sp>
        <p:nvSpPr>
          <p:cNvPr id="296" name="Google Shape;296;g334fc3538f3_1_115"/>
          <p:cNvSpPr txBox="1"/>
          <p:nvPr/>
        </p:nvSpPr>
        <p:spPr>
          <a:xfrm>
            <a:off x="2886850" y="3583075"/>
            <a:ext cx="1183800" cy="440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600">
                <a:solidFill>
                  <a:schemeClr val="dk2"/>
                </a:solidFill>
                <a:latin typeface="Arial"/>
                <a:ea typeface="Arial"/>
                <a:cs typeface="Arial"/>
                <a:sym typeface="Arial"/>
              </a:rPr>
              <a:t>Ketamine</a:t>
            </a:r>
            <a:endParaRPr sz="1600">
              <a:solidFill>
                <a:schemeClr val="dk2"/>
              </a:solidFill>
              <a:latin typeface="Arial"/>
              <a:ea typeface="Arial"/>
              <a:cs typeface="Arial"/>
              <a:sym typeface="Arial"/>
            </a:endParaRPr>
          </a:p>
        </p:txBody>
      </p:sp>
      <p:sp>
        <p:nvSpPr>
          <p:cNvPr id="297" name="Google Shape;297;g334fc3538f3_1_115"/>
          <p:cNvSpPr txBox="1"/>
          <p:nvPr/>
        </p:nvSpPr>
        <p:spPr>
          <a:xfrm>
            <a:off x="3863350" y="3785200"/>
            <a:ext cx="1985100" cy="440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500">
                <a:solidFill>
                  <a:schemeClr val="dk2"/>
                </a:solidFill>
              </a:rPr>
              <a:t>Tryptamines (DMT)</a:t>
            </a:r>
            <a:endParaRPr sz="1500">
              <a:solidFill>
                <a:schemeClr val="dk2"/>
              </a:solidFill>
              <a:latin typeface="Arial"/>
              <a:ea typeface="Arial"/>
              <a:cs typeface="Arial"/>
              <a:sym typeface="Arial"/>
            </a:endParaRPr>
          </a:p>
        </p:txBody>
      </p:sp>
      <p:sp>
        <p:nvSpPr>
          <p:cNvPr id="298" name="Google Shape;298;g334fc3538f3_1_115"/>
          <p:cNvSpPr txBox="1"/>
          <p:nvPr/>
        </p:nvSpPr>
        <p:spPr>
          <a:xfrm>
            <a:off x="407500" y="77075"/>
            <a:ext cx="8436600" cy="7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0563C1"/>
                </a:solidFill>
                <a:latin typeface="Century Gothic"/>
                <a:ea typeface="Century Gothic"/>
                <a:cs typeface="Century Gothic"/>
                <a:sym typeface="Century Gothic"/>
              </a:rPr>
              <a:t>10 year National Poison Data: 54,605 psychedelic exposures.</a:t>
            </a:r>
            <a:endParaRPr sz="2100" b="1">
              <a:solidFill>
                <a:srgbClr val="0563C1"/>
              </a:solidFill>
              <a:latin typeface="Century Gothic"/>
              <a:ea typeface="Century Gothic"/>
              <a:cs typeface="Century Gothic"/>
              <a:sym typeface="Century Gothic"/>
            </a:endParaRPr>
          </a:p>
          <a:p>
            <a:pPr marL="0" lvl="0" indent="0" algn="l" rtl="0">
              <a:spcBef>
                <a:spcPts val="0"/>
              </a:spcBef>
              <a:spcAft>
                <a:spcPts val="0"/>
              </a:spcAft>
              <a:buNone/>
            </a:pPr>
            <a:r>
              <a:rPr lang="en" sz="2100" b="1">
                <a:solidFill>
                  <a:srgbClr val="0563C1"/>
                </a:solidFill>
                <a:latin typeface="Century Gothic"/>
                <a:ea typeface="Century Gothic"/>
                <a:cs typeface="Century Gothic"/>
                <a:sym typeface="Century Gothic"/>
              </a:rPr>
              <a:t>42% required medical treatment; 0.5% died (265 patients)</a:t>
            </a:r>
            <a:endParaRPr sz="2100" b="1">
              <a:solidFill>
                <a:srgbClr val="0563C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 calcmode="lin" valueType="num">
                                      <p:cBhvr additive="base">
                                        <p:cTn id="7" dur="1100"/>
                                        <p:tgtEl>
                                          <p:spTgt spid="29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 calcmode="lin" valueType="num">
                                      <p:cBhvr additive="base">
                                        <p:cTn id="12" dur="1400"/>
                                        <p:tgtEl>
                                          <p:spTgt spid="29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95"/>
                                        </p:tgtEl>
                                        <p:attrNameLst>
                                          <p:attrName>style.visibility</p:attrName>
                                        </p:attrNameLst>
                                      </p:cBhvr>
                                      <p:to>
                                        <p:strVal val="visible"/>
                                      </p:to>
                                    </p:set>
                                    <p:anim calcmode="lin" valueType="num">
                                      <p:cBhvr additive="base">
                                        <p:cTn id="17" dur="1300"/>
                                        <p:tgtEl>
                                          <p:spTgt spid="29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296"/>
                                        </p:tgtEl>
                                        <p:attrNameLst>
                                          <p:attrName>style.visibility</p:attrName>
                                        </p:attrNameLst>
                                      </p:cBhvr>
                                      <p:to>
                                        <p:strVal val="visible"/>
                                      </p:to>
                                    </p:set>
                                    <p:anim calcmode="lin" valueType="num">
                                      <p:cBhvr additive="base">
                                        <p:cTn id="22" dur="1200"/>
                                        <p:tgtEl>
                                          <p:spTgt spid="29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97"/>
                                        </p:tgtEl>
                                        <p:attrNameLst>
                                          <p:attrName>style.visibility</p:attrName>
                                        </p:attrNameLst>
                                      </p:cBhvr>
                                      <p:to>
                                        <p:strVal val="visible"/>
                                      </p:to>
                                    </p:set>
                                    <p:anim calcmode="lin" valueType="num">
                                      <p:cBhvr additive="base">
                                        <p:cTn id="27" dur="1300"/>
                                        <p:tgtEl>
                                          <p:spTgt spid="2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g331e4d505bc_0_182"/>
          <p:cNvPicPr preferRelativeResize="0"/>
          <p:nvPr/>
        </p:nvPicPr>
        <p:blipFill>
          <a:blip r:embed="rId3">
            <a:alphaModFix/>
          </a:blip>
          <a:stretch>
            <a:fillRect/>
          </a:stretch>
        </p:blipFill>
        <p:spPr>
          <a:xfrm>
            <a:off x="152400" y="152400"/>
            <a:ext cx="8873066" cy="499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7"/>
        <p:cNvGrpSpPr/>
        <p:nvPr/>
      </p:nvGrpSpPr>
      <p:grpSpPr>
        <a:xfrm>
          <a:off x="0" y="0"/>
          <a:ext cx="0" cy="0"/>
          <a:chOff x="0" y="0"/>
          <a:chExt cx="0" cy="0"/>
        </a:xfrm>
      </p:grpSpPr>
      <p:sp>
        <p:nvSpPr>
          <p:cNvPr id="308" name="Google Shape;308;g334fc3538f3_1_172"/>
          <p:cNvSpPr txBox="1">
            <a:spLocks noGrp="1"/>
          </p:cNvSpPr>
          <p:nvPr>
            <p:ph type="title"/>
          </p:nvPr>
        </p:nvSpPr>
        <p:spPr>
          <a:xfrm>
            <a:off x="695325" y="1912144"/>
            <a:ext cx="7886700"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800"/>
              <a:buFont typeface="Century Gothic"/>
              <a:buNone/>
            </a:pPr>
            <a:r>
              <a:rPr lang="en" sz="3800" b="1">
                <a:latin typeface="Century Gothic"/>
                <a:ea typeface="Century Gothic"/>
                <a:cs typeface="Century Gothic"/>
                <a:sym typeface="Century Gothic"/>
              </a:rPr>
              <a:t>Regulation</a:t>
            </a:r>
            <a:endParaRPr sz="3800" b="1">
              <a:latin typeface="Century Gothic"/>
              <a:ea typeface="Century Gothic"/>
              <a:cs typeface="Century Gothic"/>
              <a:sym typeface="Century Gothic"/>
            </a:endParaRPr>
          </a:p>
        </p:txBody>
      </p:sp>
      <p:grpSp>
        <p:nvGrpSpPr>
          <p:cNvPr id="309" name="Google Shape;309;g334fc3538f3_1_172"/>
          <p:cNvGrpSpPr/>
          <p:nvPr/>
        </p:nvGrpSpPr>
        <p:grpSpPr>
          <a:xfrm>
            <a:off x="114299" y="4580297"/>
            <a:ext cx="8866344" cy="453469"/>
            <a:chOff x="65313" y="4367865"/>
            <a:chExt cx="9038989" cy="665789"/>
          </a:xfrm>
        </p:grpSpPr>
        <p:pic>
          <p:nvPicPr>
            <p:cNvPr id="310" name="Google Shape;310;g334fc3538f3_1_172"/>
            <p:cNvPicPr preferRelativeResize="0"/>
            <p:nvPr/>
          </p:nvPicPr>
          <p:blipFill rotWithShape="1">
            <a:blip r:embed="rId3">
              <a:alphaModFix/>
            </a:blip>
            <a:srcRect l="-4810" r="4809"/>
            <a:stretch/>
          </p:blipFill>
          <p:spPr>
            <a:xfrm>
              <a:off x="7716774" y="4367865"/>
              <a:ext cx="1387527" cy="665789"/>
            </a:xfrm>
            <a:prstGeom prst="rect">
              <a:avLst/>
            </a:prstGeom>
            <a:noFill/>
            <a:ln>
              <a:noFill/>
            </a:ln>
          </p:spPr>
        </p:pic>
        <p:grpSp>
          <p:nvGrpSpPr>
            <p:cNvPr id="311" name="Google Shape;311;g334fc3538f3_1_172"/>
            <p:cNvGrpSpPr/>
            <p:nvPr/>
          </p:nvGrpSpPr>
          <p:grpSpPr>
            <a:xfrm>
              <a:off x="65313" y="4386418"/>
              <a:ext cx="7651464" cy="628677"/>
              <a:chOff x="392525" y="4397325"/>
              <a:chExt cx="8127750" cy="611375"/>
            </a:xfrm>
          </p:grpSpPr>
          <p:pic>
            <p:nvPicPr>
              <p:cNvPr id="312" name="Google Shape;312;g334fc3538f3_1_172"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313" name="Google Shape;313;g334fc3538f3_1_172" descr="A blue and black logo&#10;&#10;Description automatically generated"/>
              <p:cNvPicPr preferRelativeResize="0"/>
              <p:nvPr/>
            </p:nvPicPr>
            <p:blipFill rotWithShape="1">
              <a:blip r:embed="rId5">
                <a:alphaModFix/>
              </a:blip>
              <a:srcRect/>
              <a:stretch/>
            </p:blipFill>
            <p:spPr>
              <a:xfrm>
                <a:off x="6510568" y="4444172"/>
                <a:ext cx="2009707" cy="517652"/>
              </a:xfrm>
              <a:prstGeom prst="rect">
                <a:avLst/>
              </a:prstGeom>
              <a:noFill/>
              <a:ln>
                <a:noFill/>
              </a:ln>
            </p:spPr>
          </p:pic>
          <p:pic>
            <p:nvPicPr>
              <p:cNvPr id="314" name="Google Shape;314;g334fc3538f3_1_172" descr="A close-up of a logo&#10;&#10;Description automatically generated"/>
              <p:cNvPicPr preferRelativeResize="0"/>
              <p:nvPr/>
            </p:nvPicPr>
            <p:blipFill rotWithShape="1">
              <a:blip r:embed="rId6">
                <a:alphaModFix/>
              </a:blip>
              <a:srcRect/>
              <a:stretch/>
            </p:blipFill>
            <p:spPr>
              <a:xfrm>
                <a:off x="3896904" y="4444174"/>
                <a:ext cx="2570052" cy="517650"/>
              </a:xfrm>
              <a:prstGeom prst="rect">
                <a:avLst/>
              </a:prstGeom>
              <a:noFill/>
              <a:ln>
                <a:noFill/>
              </a:ln>
            </p:spPr>
          </p:pic>
          <p:pic>
            <p:nvPicPr>
              <p:cNvPr id="315" name="Google Shape;315;g334fc3538f3_1_172"/>
              <p:cNvPicPr preferRelativeResize="0"/>
              <p:nvPr/>
            </p:nvPicPr>
            <p:blipFill>
              <a:blip r:embed="rId7">
                <a:alphaModFix/>
              </a:blip>
              <a:stretch>
                <a:fillRect/>
              </a:stretch>
            </p:blipFill>
            <p:spPr>
              <a:xfrm>
                <a:off x="2452602" y="4397325"/>
                <a:ext cx="1400700" cy="611375"/>
              </a:xfrm>
              <a:prstGeom prst="rect">
                <a:avLst/>
              </a:prstGeom>
              <a:noFill/>
              <a:ln>
                <a:noFill/>
              </a:ln>
            </p:spPr>
          </p:pic>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34fc3538f3_1_177"/>
          <p:cNvSpPr txBox="1">
            <a:spLocks noGrp="1"/>
          </p:cNvSpPr>
          <p:nvPr>
            <p:ph type="title"/>
          </p:nvPr>
        </p:nvSpPr>
        <p:spPr>
          <a:xfrm>
            <a:off x="628650" y="119898"/>
            <a:ext cx="7886700" cy="60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970"/>
              <a:buFont typeface="Century Gothic"/>
              <a:buNone/>
            </a:pPr>
            <a:r>
              <a:rPr lang="en" sz="2270" b="1">
                <a:latin typeface="Century Gothic"/>
                <a:ea typeface="Century Gothic"/>
                <a:cs typeface="Century Gothic"/>
                <a:sym typeface="Century Gothic"/>
              </a:rPr>
              <a:t>Where are psychedelics (psilocybin) legal in the U.S?</a:t>
            </a:r>
            <a:endParaRPr sz="2270" b="1">
              <a:latin typeface="Century Gothic"/>
              <a:ea typeface="Century Gothic"/>
              <a:cs typeface="Century Gothic"/>
              <a:sym typeface="Century Gothic"/>
            </a:endParaRPr>
          </a:p>
        </p:txBody>
      </p:sp>
      <p:sp>
        <p:nvSpPr>
          <p:cNvPr id="321" name="Google Shape;321;g334fc3538f3_1_177"/>
          <p:cNvSpPr txBox="1"/>
          <p:nvPr/>
        </p:nvSpPr>
        <p:spPr>
          <a:xfrm>
            <a:off x="66475" y="4716925"/>
            <a:ext cx="1911900" cy="361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000">
                <a:solidFill>
                  <a:schemeClr val="dk2"/>
                </a:solidFill>
                <a:latin typeface="Arial"/>
                <a:ea typeface="Arial"/>
                <a:cs typeface="Arial"/>
                <a:sym typeface="Arial"/>
              </a:rPr>
              <a:t>As of </a:t>
            </a:r>
            <a:r>
              <a:rPr lang="en" sz="1000">
                <a:solidFill>
                  <a:schemeClr val="dk2"/>
                </a:solidFill>
              </a:rPr>
              <a:t>February 14, 2025</a:t>
            </a:r>
            <a:endParaRPr sz="1000">
              <a:solidFill>
                <a:schemeClr val="dk2"/>
              </a:solidFill>
              <a:latin typeface="Arial"/>
              <a:ea typeface="Arial"/>
              <a:cs typeface="Arial"/>
              <a:sym typeface="Arial"/>
            </a:endParaRPr>
          </a:p>
        </p:txBody>
      </p:sp>
      <p:sp>
        <p:nvSpPr>
          <p:cNvPr id="322" name="Google Shape;322;g334fc3538f3_1_177"/>
          <p:cNvSpPr txBox="1"/>
          <p:nvPr/>
        </p:nvSpPr>
        <p:spPr>
          <a:xfrm>
            <a:off x="1892425" y="4716925"/>
            <a:ext cx="3000000" cy="323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900">
                <a:solidFill>
                  <a:schemeClr val="dk1"/>
                </a:solidFill>
                <a:latin typeface="Arial"/>
                <a:ea typeface="Arial"/>
                <a:cs typeface="Arial"/>
                <a:sym typeface="Arial"/>
              </a:rPr>
              <a:t>https://psychedelicalpha.com/data/psychedelic-laws</a:t>
            </a:r>
            <a:endParaRPr sz="900">
              <a:solidFill>
                <a:schemeClr val="dk1"/>
              </a:solidFill>
              <a:latin typeface="Arial"/>
              <a:ea typeface="Arial"/>
              <a:cs typeface="Arial"/>
              <a:sym typeface="Arial"/>
            </a:endParaRPr>
          </a:p>
        </p:txBody>
      </p:sp>
      <p:sp>
        <p:nvSpPr>
          <p:cNvPr id="323" name="Google Shape;323;g334fc3538f3_1_177"/>
          <p:cNvSpPr txBox="1"/>
          <p:nvPr/>
        </p:nvSpPr>
        <p:spPr>
          <a:xfrm>
            <a:off x="1778250" y="2319850"/>
            <a:ext cx="496500" cy="270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600">
                <a:solidFill>
                  <a:srgbClr val="FFFFFF"/>
                </a:solidFill>
                <a:latin typeface="Arial"/>
                <a:ea typeface="Arial"/>
                <a:cs typeface="Arial"/>
                <a:sym typeface="Arial"/>
              </a:rPr>
              <a:t>OR</a:t>
            </a:r>
            <a:endParaRPr sz="1600">
              <a:solidFill>
                <a:srgbClr val="FFFFFF"/>
              </a:solidFill>
              <a:latin typeface="Arial"/>
              <a:ea typeface="Arial"/>
              <a:cs typeface="Arial"/>
              <a:sym typeface="Arial"/>
            </a:endParaRPr>
          </a:p>
        </p:txBody>
      </p:sp>
      <p:sp>
        <p:nvSpPr>
          <p:cNvPr id="324" name="Google Shape;324;g334fc3538f3_1_177"/>
          <p:cNvSpPr txBox="1"/>
          <p:nvPr/>
        </p:nvSpPr>
        <p:spPr>
          <a:xfrm>
            <a:off x="3222500" y="2971800"/>
            <a:ext cx="649800" cy="270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500">
                <a:solidFill>
                  <a:schemeClr val="lt1"/>
                </a:solidFill>
                <a:latin typeface="Arial"/>
                <a:ea typeface="Arial"/>
                <a:cs typeface="Arial"/>
                <a:sym typeface="Arial"/>
              </a:rPr>
              <a:t>CO</a:t>
            </a:r>
            <a:endParaRPr sz="1500">
              <a:solidFill>
                <a:schemeClr val="lt1"/>
              </a:solidFill>
              <a:latin typeface="Arial"/>
              <a:ea typeface="Arial"/>
              <a:cs typeface="Arial"/>
              <a:sym typeface="Arial"/>
            </a:endParaRPr>
          </a:p>
        </p:txBody>
      </p:sp>
      <p:sp>
        <p:nvSpPr>
          <p:cNvPr id="325" name="Google Shape;325;g334fc3538f3_1_177"/>
          <p:cNvSpPr txBox="1"/>
          <p:nvPr/>
        </p:nvSpPr>
        <p:spPr>
          <a:xfrm>
            <a:off x="6460425" y="534925"/>
            <a:ext cx="2429100" cy="4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Ketamine is legal in U.S.</a:t>
            </a:r>
            <a:endParaRPr sz="1600">
              <a:solidFill>
                <a:schemeClr val="dk1"/>
              </a:solidFill>
            </a:endParaRPr>
          </a:p>
        </p:txBody>
      </p:sp>
      <p:pic>
        <p:nvPicPr>
          <p:cNvPr id="326" name="Google Shape;326;g334fc3538f3_1_177"/>
          <p:cNvPicPr preferRelativeResize="0"/>
          <p:nvPr/>
        </p:nvPicPr>
        <p:blipFill>
          <a:blip r:embed="rId3">
            <a:alphaModFix/>
          </a:blip>
          <a:stretch>
            <a:fillRect/>
          </a:stretch>
        </p:blipFill>
        <p:spPr>
          <a:xfrm>
            <a:off x="2274749" y="996051"/>
            <a:ext cx="5939866" cy="3720876"/>
          </a:xfrm>
          <a:prstGeom prst="rect">
            <a:avLst/>
          </a:prstGeom>
          <a:noFill/>
          <a:ln>
            <a:noFill/>
          </a:ln>
        </p:spPr>
      </p:pic>
      <p:pic>
        <p:nvPicPr>
          <p:cNvPr id="327" name="Google Shape;327;g334fc3538f3_1_177"/>
          <p:cNvPicPr preferRelativeResize="0"/>
          <p:nvPr/>
        </p:nvPicPr>
        <p:blipFill>
          <a:blip r:embed="rId4">
            <a:alphaModFix/>
          </a:blip>
          <a:stretch>
            <a:fillRect/>
          </a:stretch>
        </p:blipFill>
        <p:spPr>
          <a:xfrm>
            <a:off x="262300" y="952525"/>
            <a:ext cx="2012457" cy="3535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334b96aecc7_0_68"/>
          <p:cNvSpPr txBox="1">
            <a:spLocks noGrp="1"/>
          </p:cNvSpPr>
          <p:nvPr>
            <p:ph type="title"/>
          </p:nvPr>
        </p:nvSpPr>
        <p:spPr>
          <a:xfrm>
            <a:off x="272074" y="102400"/>
            <a:ext cx="5148900" cy="573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100"/>
              <a:buFont typeface="Century Gothic"/>
              <a:buNone/>
            </a:pPr>
            <a:r>
              <a:rPr lang="en" sz="2100" b="1">
                <a:latin typeface="Century Gothic"/>
                <a:ea typeface="Century Gothic"/>
                <a:cs typeface="Century Gothic"/>
                <a:sym typeface="Century Gothic"/>
              </a:rPr>
              <a:t>What about mail ordering psychedelic mushrooms &amp; ketamine?</a:t>
            </a:r>
            <a:endParaRPr sz="2100" b="1">
              <a:latin typeface="Century Gothic"/>
              <a:ea typeface="Century Gothic"/>
              <a:cs typeface="Century Gothic"/>
              <a:sym typeface="Century Gothic"/>
            </a:endParaRPr>
          </a:p>
        </p:txBody>
      </p:sp>
      <p:sp>
        <p:nvSpPr>
          <p:cNvPr id="333" name="Google Shape;333;g334b96aecc7_0_68"/>
          <p:cNvSpPr txBox="1"/>
          <p:nvPr/>
        </p:nvSpPr>
        <p:spPr>
          <a:xfrm>
            <a:off x="357300" y="4649500"/>
            <a:ext cx="8786700" cy="362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1800" b="1">
                <a:solidFill>
                  <a:schemeClr val="dk1"/>
                </a:solidFill>
                <a:latin typeface="Century Gothic"/>
                <a:ea typeface="Century Gothic"/>
                <a:cs typeface="Century Gothic"/>
                <a:sym typeface="Century Gothic"/>
              </a:rPr>
              <a:t>We do not endorse any company. For illustrative purposes only.</a:t>
            </a:r>
            <a:endParaRPr sz="1800" b="1">
              <a:solidFill>
                <a:schemeClr val="dk1"/>
              </a:solidFill>
              <a:latin typeface="Century Gothic"/>
              <a:ea typeface="Century Gothic"/>
              <a:cs typeface="Century Gothic"/>
              <a:sym typeface="Century Gothic"/>
            </a:endParaRPr>
          </a:p>
        </p:txBody>
      </p:sp>
      <p:grpSp>
        <p:nvGrpSpPr>
          <p:cNvPr id="334" name="Google Shape;334;g334b96aecc7_0_68"/>
          <p:cNvGrpSpPr/>
          <p:nvPr/>
        </p:nvGrpSpPr>
        <p:grpSpPr>
          <a:xfrm>
            <a:off x="272075" y="753762"/>
            <a:ext cx="4015224" cy="3895726"/>
            <a:chOff x="262550" y="623887"/>
            <a:chExt cx="4015224" cy="3895726"/>
          </a:xfrm>
        </p:grpSpPr>
        <p:pic>
          <p:nvPicPr>
            <p:cNvPr id="335" name="Google Shape;335;g334b96aecc7_0_68"/>
            <p:cNvPicPr preferRelativeResize="0"/>
            <p:nvPr/>
          </p:nvPicPr>
          <p:blipFill rotWithShape="1">
            <a:blip r:embed="rId3">
              <a:alphaModFix/>
            </a:blip>
            <a:srcRect/>
            <a:stretch/>
          </p:blipFill>
          <p:spPr>
            <a:xfrm>
              <a:off x="262550" y="623887"/>
              <a:ext cx="4015224" cy="3895726"/>
            </a:xfrm>
            <a:prstGeom prst="rect">
              <a:avLst/>
            </a:prstGeom>
            <a:noFill/>
            <a:ln>
              <a:noFill/>
            </a:ln>
          </p:spPr>
        </p:pic>
        <p:grpSp>
          <p:nvGrpSpPr>
            <p:cNvPr id="336" name="Google Shape;336;g334b96aecc7_0_68"/>
            <p:cNvGrpSpPr/>
            <p:nvPr/>
          </p:nvGrpSpPr>
          <p:grpSpPr>
            <a:xfrm>
              <a:off x="561975" y="828675"/>
              <a:ext cx="1971750" cy="3419625"/>
              <a:chOff x="561975" y="828675"/>
              <a:chExt cx="1971750" cy="3419625"/>
            </a:xfrm>
          </p:grpSpPr>
          <p:sp>
            <p:nvSpPr>
              <p:cNvPr id="337" name="Google Shape;337;g334b96aecc7_0_68"/>
              <p:cNvSpPr/>
              <p:nvPr/>
            </p:nvSpPr>
            <p:spPr>
              <a:xfrm>
                <a:off x="561975" y="828675"/>
                <a:ext cx="1095300" cy="22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38" name="Google Shape;338;g334b96aecc7_0_68"/>
              <p:cNvSpPr/>
              <p:nvPr/>
            </p:nvSpPr>
            <p:spPr>
              <a:xfrm rot="10800000" flipH="1">
                <a:off x="876300" y="1057275"/>
                <a:ext cx="685800" cy="22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39" name="Google Shape;339;g334b96aecc7_0_68"/>
              <p:cNvSpPr/>
              <p:nvPr/>
            </p:nvSpPr>
            <p:spPr>
              <a:xfrm>
                <a:off x="561975" y="2162175"/>
                <a:ext cx="1095300" cy="22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0" name="Google Shape;340;g334b96aecc7_0_68"/>
              <p:cNvSpPr/>
              <p:nvPr/>
            </p:nvSpPr>
            <p:spPr>
              <a:xfrm>
                <a:off x="561975" y="3352650"/>
                <a:ext cx="1571700" cy="22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1" name="Google Shape;341;g334b96aecc7_0_68"/>
              <p:cNvSpPr/>
              <p:nvPr/>
            </p:nvSpPr>
            <p:spPr>
              <a:xfrm>
                <a:off x="1990725" y="4114800"/>
                <a:ext cx="5430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grpSp>
        <p:nvGrpSpPr>
          <p:cNvPr id="342" name="Google Shape;342;g334b96aecc7_0_68"/>
          <p:cNvGrpSpPr/>
          <p:nvPr/>
        </p:nvGrpSpPr>
        <p:grpSpPr>
          <a:xfrm>
            <a:off x="4933927" y="351350"/>
            <a:ext cx="4104249" cy="4298151"/>
            <a:chOff x="4962501" y="245275"/>
            <a:chExt cx="4104249" cy="4298151"/>
          </a:xfrm>
        </p:grpSpPr>
        <p:pic>
          <p:nvPicPr>
            <p:cNvPr id="343" name="Google Shape;343;g334b96aecc7_0_68"/>
            <p:cNvPicPr preferRelativeResize="0"/>
            <p:nvPr/>
          </p:nvPicPr>
          <p:blipFill rotWithShape="1">
            <a:blip r:embed="rId4">
              <a:alphaModFix/>
            </a:blip>
            <a:srcRect/>
            <a:stretch/>
          </p:blipFill>
          <p:spPr>
            <a:xfrm>
              <a:off x="4962501" y="245275"/>
              <a:ext cx="4104249" cy="4298151"/>
            </a:xfrm>
            <a:prstGeom prst="rect">
              <a:avLst/>
            </a:prstGeom>
            <a:noFill/>
            <a:ln>
              <a:noFill/>
            </a:ln>
          </p:spPr>
        </p:pic>
        <p:sp>
          <p:nvSpPr>
            <p:cNvPr id="344" name="Google Shape;344;g334b96aecc7_0_68"/>
            <p:cNvSpPr/>
            <p:nvPr/>
          </p:nvSpPr>
          <p:spPr>
            <a:xfrm>
              <a:off x="5057850" y="2085975"/>
              <a:ext cx="7905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5" name="Google Shape;345;g334b96aecc7_0_68"/>
            <p:cNvSpPr/>
            <p:nvPr/>
          </p:nvSpPr>
          <p:spPr>
            <a:xfrm>
              <a:off x="6429450" y="2085975"/>
              <a:ext cx="7905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6" name="Google Shape;346;g334b96aecc7_0_68"/>
            <p:cNvSpPr/>
            <p:nvPr/>
          </p:nvSpPr>
          <p:spPr>
            <a:xfrm>
              <a:off x="7801050" y="2085975"/>
              <a:ext cx="7905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7" name="Google Shape;347;g334b96aecc7_0_68"/>
            <p:cNvSpPr/>
            <p:nvPr/>
          </p:nvSpPr>
          <p:spPr>
            <a:xfrm>
              <a:off x="5057850" y="4248300"/>
              <a:ext cx="7905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8" name="Google Shape;348;g334b96aecc7_0_68"/>
            <p:cNvSpPr/>
            <p:nvPr/>
          </p:nvSpPr>
          <p:spPr>
            <a:xfrm>
              <a:off x="7801050" y="4248300"/>
              <a:ext cx="7905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334b96aecc7_0_88"/>
          <p:cNvSpPr txBox="1">
            <a:spLocks noGrp="1"/>
          </p:cNvSpPr>
          <p:nvPr>
            <p:ph type="body" idx="1"/>
          </p:nvPr>
        </p:nvSpPr>
        <p:spPr>
          <a:xfrm>
            <a:off x="140437" y="1815200"/>
            <a:ext cx="4353300" cy="30789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100"/>
              </a:spcBef>
              <a:spcAft>
                <a:spcPts val="0"/>
              </a:spcAft>
              <a:buClr>
                <a:schemeClr val="dk1"/>
              </a:buClr>
              <a:buSzPts val="900"/>
              <a:buNone/>
            </a:pPr>
            <a:r>
              <a:rPr lang="en" sz="1400">
                <a:solidFill>
                  <a:srgbClr val="303030"/>
                </a:solidFill>
                <a:highlight>
                  <a:schemeClr val="lt1"/>
                </a:highlight>
                <a:latin typeface="Century Gothic"/>
                <a:ea typeface="Century Gothic"/>
                <a:cs typeface="Century Gothic"/>
                <a:sym typeface="Century Gothic"/>
              </a:rPr>
              <a:t>“On Thursday, the</a:t>
            </a:r>
            <a:r>
              <a:rPr lang="en" sz="1400" u="sng">
                <a:solidFill>
                  <a:schemeClr val="hlink"/>
                </a:solidFill>
                <a:highlight>
                  <a:schemeClr val="lt1"/>
                </a:highlight>
                <a:latin typeface="Century Gothic"/>
                <a:ea typeface="Century Gothic"/>
                <a:cs typeface="Century Gothic"/>
                <a:sym typeface="Century Gothic"/>
                <a:hlinkClick r:id="rId3"/>
              </a:rPr>
              <a:t> FDA released the first round of lab results</a:t>
            </a:r>
            <a:r>
              <a:rPr lang="en" sz="1400">
                <a:solidFill>
                  <a:srgbClr val="303030"/>
                </a:solidFill>
                <a:highlight>
                  <a:schemeClr val="lt1"/>
                </a:highlight>
                <a:latin typeface="Century Gothic"/>
                <a:ea typeface="Century Gothic"/>
                <a:cs typeface="Century Gothic"/>
                <a:sym typeface="Century Gothic"/>
              </a:rPr>
              <a:t> from testing done on different </a:t>
            </a:r>
            <a:r>
              <a:rPr lang="en" sz="1400" b="1">
                <a:solidFill>
                  <a:srgbClr val="303030"/>
                </a:solidFill>
                <a:highlight>
                  <a:schemeClr val="lt1"/>
                </a:highlight>
                <a:latin typeface="Century Gothic"/>
                <a:ea typeface="Century Gothic"/>
                <a:cs typeface="Century Gothic"/>
                <a:sym typeface="Century Gothic"/>
              </a:rPr>
              <a:t>Diamond Shruumz </a:t>
            </a:r>
            <a:r>
              <a:rPr lang="en" sz="1400">
                <a:solidFill>
                  <a:srgbClr val="303030"/>
                </a:solidFill>
                <a:highlight>
                  <a:schemeClr val="lt1"/>
                </a:highlight>
                <a:latin typeface="Century Gothic"/>
                <a:ea typeface="Century Gothic"/>
                <a:cs typeface="Century Gothic"/>
                <a:sym typeface="Century Gothic"/>
              </a:rPr>
              <a:t>chocolate bars, revealing that some of the products contained prescription or controlled substances and unlisted compounds.</a:t>
            </a:r>
            <a:endParaRPr sz="1400">
              <a:solidFill>
                <a:srgbClr val="303030"/>
              </a:solidFill>
              <a:highlight>
                <a:schemeClr val="lt1"/>
              </a:highlight>
              <a:latin typeface="Century Gothic"/>
              <a:ea typeface="Century Gothic"/>
              <a:cs typeface="Century Gothic"/>
              <a:sym typeface="Century Gothic"/>
            </a:endParaRPr>
          </a:p>
          <a:p>
            <a:pPr marL="0" lvl="0" indent="0" algn="l" rtl="0">
              <a:lnSpc>
                <a:spcPct val="115000"/>
              </a:lnSpc>
              <a:spcBef>
                <a:spcPts val="1100"/>
              </a:spcBef>
              <a:spcAft>
                <a:spcPts val="0"/>
              </a:spcAft>
              <a:buClr>
                <a:schemeClr val="dk1"/>
              </a:buClr>
              <a:buSzPts val="900"/>
              <a:buNone/>
            </a:pPr>
            <a:endParaRPr sz="1400">
              <a:solidFill>
                <a:srgbClr val="303030"/>
              </a:solidFill>
              <a:highlight>
                <a:schemeClr val="lt1"/>
              </a:highlight>
              <a:latin typeface="Century Gothic"/>
              <a:ea typeface="Century Gothic"/>
              <a:cs typeface="Century Gothic"/>
              <a:sym typeface="Century Gothic"/>
            </a:endParaRPr>
          </a:p>
          <a:p>
            <a:pPr marL="0" lvl="0" indent="0" algn="l" rtl="0">
              <a:lnSpc>
                <a:spcPct val="90000"/>
              </a:lnSpc>
              <a:spcBef>
                <a:spcPts val="1100"/>
              </a:spcBef>
              <a:spcAft>
                <a:spcPts val="0"/>
              </a:spcAft>
              <a:buClr>
                <a:schemeClr val="dk1"/>
              </a:buClr>
              <a:buSzPts val="2100"/>
              <a:buNone/>
            </a:pPr>
            <a:r>
              <a:rPr lang="en">
                <a:highlight>
                  <a:schemeClr val="lt1"/>
                </a:highlight>
              </a:rPr>
              <a:t> </a:t>
            </a:r>
            <a:endParaRPr>
              <a:highlight>
                <a:schemeClr val="lt1"/>
              </a:highlight>
            </a:endParaRPr>
          </a:p>
        </p:txBody>
      </p:sp>
      <p:pic>
        <p:nvPicPr>
          <p:cNvPr id="354" name="Google Shape;354;g334b96aecc7_0_88"/>
          <p:cNvPicPr preferRelativeResize="0"/>
          <p:nvPr/>
        </p:nvPicPr>
        <p:blipFill rotWithShape="1">
          <a:blip r:embed="rId4">
            <a:alphaModFix/>
          </a:blip>
          <a:srcRect/>
          <a:stretch/>
        </p:blipFill>
        <p:spPr>
          <a:xfrm>
            <a:off x="222950" y="261850"/>
            <a:ext cx="4188275" cy="1407275"/>
          </a:xfrm>
          <a:prstGeom prst="rect">
            <a:avLst/>
          </a:prstGeom>
          <a:noFill/>
          <a:ln>
            <a:noFill/>
          </a:ln>
        </p:spPr>
      </p:pic>
      <p:pic>
        <p:nvPicPr>
          <p:cNvPr id="355" name="Google Shape;355;g334b96aecc7_0_88"/>
          <p:cNvPicPr preferRelativeResize="0"/>
          <p:nvPr/>
        </p:nvPicPr>
        <p:blipFill rotWithShape="1">
          <a:blip r:embed="rId5">
            <a:alphaModFix/>
          </a:blip>
          <a:srcRect/>
          <a:stretch/>
        </p:blipFill>
        <p:spPr>
          <a:xfrm>
            <a:off x="5709500" y="261850"/>
            <a:ext cx="2702325" cy="2284800"/>
          </a:xfrm>
          <a:prstGeom prst="rect">
            <a:avLst/>
          </a:prstGeom>
          <a:noFill/>
          <a:ln>
            <a:noFill/>
          </a:ln>
        </p:spPr>
      </p:pic>
      <p:sp>
        <p:nvSpPr>
          <p:cNvPr id="356" name="Google Shape;356;g334b96aecc7_0_88"/>
          <p:cNvSpPr txBox="1"/>
          <p:nvPr/>
        </p:nvSpPr>
        <p:spPr>
          <a:xfrm>
            <a:off x="222950" y="3457525"/>
            <a:ext cx="4564200" cy="399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i="1">
                <a:solidFill>
                  <a:schemeClr val="dk1"/>
                </a:solidFill>
                <a:latin typeface="Century Gothic"/>
                <a:ea typeface="Century Gothic"/>
                <a:cs typeface="Century Gothic"/>
                <a:sym typeface="Century Gothic"/>
              </a:rPr>
              <a:t>Psilocin </a:t>
            </a:r>
            <a:r>
              <a:rPr lang="en">
                <a:solidFill>
                  <a:schemeClr val="dk1"/>
                </a:solidFill>
                <a:latin typeface="Century Gothic"/>
                <a:ea typeface="Century Gothic"/>
                <a:cs typeface="Century Gothic"/>
                <a:sym typeface="Century Gothic"/>
              </a:rPr>
              <a:t>found (expected for Psilocybe spp).</a:t>
            </a: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i="1">
                <a:solidFill>
                  <a:schemeClr val="dk1"/>
                </a:solidFill>
                <a:latin typeface="Century Gothic"/>
                <a:ea typeface="Century Gothic"/>
                <a:cs typeface="Century Gothic"/>
                <a:sym typeface="Century Gothic"/>
              </a:rPr>
              <a:t>Muscimol </a:t>
            </a:r>
            <a:r>
              <a:rPr lang="en">
                <a:solidFill>
                  <a:schemeClr val="dk1"/>
                </a:solidFill>
                <a:latin typeface="Century Gothic"/>
                <a:ea typeface="Century Gothic"/>
                <a:cs typeface="Century Gothic"/>
                <a:sym typeface="Century Gothic"/>
              </a:rPr>
              <a:t>found (in Amanita muscaria).</a:t>
            </a: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i="1">
                <a:solidFill>
                  <a:schemeClr val="dk1"/>
                </a:solidFill>
                <a:latin typeface="Century Gothic"/>
                <a:ea typeface="Century Gothic"/>
                <a:cs typeface="Century Gothic"/>
                <a:sym typeface="Century Gothic"/>
              </a:rPr>
              <a:t>Pregabalin (Lyrica™) found in 3 of the bars.  </a:t>
            </a:r>
            <a:endParaRPr i="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i="1">
                <a:solidFill>
                  <a:schemeClr val="dk1"/>
                </a:solidFill>
                <a:latin typeface="Century Gothic"/>
                <a:ea typeface="Century Gothic"/>
                <a:cs typeface="Century Gothic"/>
                <a:sym typeface="Century Gothic"/>
              </a:rPr>
              <a:t>Kavalactones also found (from kava).</a:t>
            </a:r>
            <a:endParaRPr i="1">
              <a:solidFill>
                <a:schemeClr val="dk1"/>
              </a:solidFill>
              <a:latin typeface="Century Gothic"/>
              <a:ea typeface="Century Gothic"/>
              <a:cs typeface="Century Gothic"/>
              <a:sym typeface="Century Gothic"/>
            </a:endParaRPr>
          </a:p>
        </p:txBody>
      </p:sp>
      <p:sp>
        <p:nvSpPr>
          <p:cNvPr id="357" name="Google Shape;357;g334b96aecc7_0_88"/>
          <p:cNvSpPr txBox="1"/>
          <p:nvPr/>
        </p:nvSpPr>
        <p:spPr>
          <a:xfrm>
            <a:off x="5544675" y="2578925"/>
            <a:ext cx="3114600" cy="142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100"/>
              </a:spcBef>
              <a:spcAft>
                <a:spcPts val="0"/>
              </a:spcAft>
              <a:buNone/>
            </a:pPr>
            <a:r>
              <a:rPr lang="en" b="1">
                <a:solidFill>
                  <a:srgbClr val="303030"/>
                </a:solidFill>
                <a:highlight>
                  <a:schemeClr val="lt1"/>
                </a:highlight>
                <a:latin typeface="Century Gothic"/>
                <a:ea typeface="Century Gothic"/>
                <a:cs typeface="Century Gothic"/>
                <a:sym typeface="Century Gothic"/>
              </a:rPr>
              <a:t>113 total reported illnesses</a:t>
            </a:r>
            <a:endParaRPr b="1">
              <a:solidFill>
                <a:srgbClr val="303030"/>
              </a:solidFill>
              <a:highlight>
                <a:schemeClr val="lt1"/>
              </a:highlight>
              <a:latin typeface="Century Gothic"/>
              <a:ea typeface="Century Gothic"/>
              <a:cs typeface="Century Gothic"/>
              <a:sym typeface="Century Gothic"/>
            </a:endParaRPr>
          </a:p>
          <a:p>
            <a:pPr marL="0" lvl="0" indent="0" algn="l" rtl="0">
              <a:lnSpc>
                <a:spcPct val="115000"/>
              </a:lnSpc>
              <a:spcBef>
                <a:spcPts val="1100"/>
              </a:spcBef>
              <a:spcAft>
                <a:spcPts val="0"/>
              </a:spcAft>
              <a:buNone/>
            </a:pPr>
            <a:r>
              <a:rPr lang="en" b="1">
                <a:solidFill>
                  <a:srgbClr val="303030"/>
                </a:solidFill>
                <a:highlight>
                  <a:schemeClr val="lt1"/>
                </a:highlight>
                <a:latin typeface="Century Gothic"/>
                <a:ea typeface="Century Gothic"/>
                <a:cs typeface="Century Gothic"/>
                <a:sym typeface="Century Gothic"/>
              </a:rPr>
              <a:t>42 hospitalizations</a:t>
            </a:r>
            <a:endParaRPr b="1">
              <a:solidFill>
                <a:srgbClr val="303030"/>
              </a:solidFill>
              <a:highlight>
                <a:schemeClr val="lt1"/>
              </a:highlight>
              <a:latin typeface="Century Gothic"/>
              <a:ea typeface="Century Gothic"/>
              <a:cs typeface="Century Gothic"/>
              <a:sym typeface="Century Gothic"/>
            </a:endParaRPr>
          </a:p>
          <a:p>
            <a:pPr marL="0" lvl="0" indent="0" algn="l" rtl="0">
              <a:lnSpc>
                <a:spcPct val="115000"/>
              </a:lnSpc>
              <a:spcBef>
                <a:spcPts val="1100"/>
              </a:spcBef>
              <a:spcAft>
                <a:spcPts val="0"/>
              </a:spcAft>
              <a:buNone/>
            </a:pPr>
            <a:r>
              <a:rPr lang="en" b="1">
                <a:solidFill>
                  <a:srgbClr val="303030"/>
                </a:solidFill>
                <a:highlight>
                  <a:schemeClr val="lt1"/>
                </a:highlight>
                <a:latin typeface="Century Gothic"/>
                <a:ea typeface="Century Gothic"/>
                <a:cs typeface="Century Gothic"/>
                <a:sym typeface="Century Gothic"/>
              </a:rPr>
              <a:t>2 potentially associated deaths across 28 states.</a:t>
            </a:r>
            <a:endParaRPr/>
          </a:p>
        </p:txBody>
      </p:sp>
      <p:grpSp>
        <p:nvGrpSpPr>
          <p:cNvPr id="358" name="Google Shape;358;g334b96aecc7_0_88"/>
          <p:cNvGrpSpPr/>
          <p:nvPr/>
        </p:nvGrpSpPr>
        <p:grpSpPr>
          <a:xfrm>
            <a:off x="222951" y="4580245"/>
            <a:ext cx="8733471" cy="453335"/>
            <a:chOff x="65313" y="4367865"/>
            <a:chExt cx="9038989" cy="665789"/>
          </a:xfrm>
        </p:grpSpPr>
        <p:pic>
          <p:nvPicPr>
            <p:cNvPr id="359" name="Google Shape;359;g334b96aecc7_0_88"/>
            <p:cNvPicPr preferRelativeResize="0"/>
            <p:nvPr/>
          </p:nvPicPr>
          <p:blipFill rotWithShape="1">
            <a:blip r:embed="rId6">
              <a:alphaModFix/>
            </a:blip>
            <a:srcRect l="-4810" r="4809"/>
            <a:stretch/>
          </p:blipFill>
          <p:spPr>
            <a:xfrm>
              <a:off x="7716774" y="4367865"/>
              <a:ext cx="1387527" cy="665789"/>
            </a:xfrm>
            <a:prstGeom prst="rect">
              <a:avLst/>
            </a:prstGeom>
            <a:noFill/>
            <a:ln>
              <a:noFill/>
            </a:ln>
          </p:spPr>
        </p:pic>
        <p:grpSp>
          <p:nvGrpSpPr>
            <p:cNvPr id="360" name="Google Shape;360;g334b96aecc7_0_88"/>
            <p:cNvGrpSpPr/>
            <p:nvPr/>
          </p:nvGrpSpPr>
          <p:grpSpPr>
            <a:xfrm>
              <a:off x="65313" y="4386418"/>
              <a:ext cx="7651464" cy="628677"/>
              <a:chOff x="392525" y="4397325"/>
              <a:chExt cx="8127750" cy="611375"/>
            </a:xfrm>
          </p:grpSpPr>
          <p:pic>
            <p:nvPicPr>
              <p:cNvPr id="361" name="Google Shape;361;g334b96aecc7_0_88" descr="A logo with blue and black text&#10;&#10;Description automatically generated"/>
              <p:cNvPicPr preferRelativeResize="0"/>
              <p:nvPr/>
            </p:nvPicPr>
            <p:blipFill rotWithShape="1">
              <a:blip r:embed="rId7">
                <a:alphaModFix/>
              </a:blip>
              <a:srcRect/>
              <a:stretch/>
            </p:blipFill>
            <p:spPr>
              <a:xfrm>
                <a:off x="392525" y="4397325"/>
                <a:ext cx="2016465" cy="611375"/>
              </a:xfrm>
              <a:prstGeom prst="rect">
                <a:avLst/>
              </a:prstGeom>
              <a:noFill/>
              <a:ln>
                <a:noFill/>
              </a:ln>
            </p:spPr>
          </p:pic>
          <p:pic>
            <p:nvPicPr>
              <p:cNvPr id="362" name="Google Shape;362;g334b96aecc7_0_88" descr="A blue and black logo&#10;&#10;Description automatically generated"/>
              <p:cNvPicPr preferRelativeResize="0"/>
              <p:nvPr/>
            </p:nvPicPr>
            <p:blipFill rotWithShape="1">
              <a:blip r:embed="rId8">
                <a:alphaModFix/>
              </a:blip>
              <a:srcRect/>
              <a:stretch/>
            </p:blipFill>
            <p:spPr>
              <a:xfrm>
                <a:off x="6510568" y="4444172"/>
                <a:ext cx="2009707" cy="517652"/>
              </a:xfrm>
              <a:prstGeom prst="rect">
                <a:avLst/>
              </a:prstGeom>
              <a:noFill/>
              <a:ln>
                <a:noFill/>
              </a:ln>
            </p:spPr>
          </p:pic>
          <p:pic>
            <p:nvPicPr>
              <p:cNvPr id="363" name="Google Shape;363;g334b96aecc7_0_88" descr="A close-up of a logo&#10;&#10;Description automatically generated"/>
              <p:cNvPicPr preferRelativeResize="0"/>
              <p:nvPr/>
            </p:nvPicPr>
            <p:blipFill rotWithShape="1">
              <a:blip r:embed="rId9">
                <a:alphaModFix/>
              </a:blip>
              <a:srcRect/>
              <a:stretch/>
            </p:blipFill>
            <p:spPr>
              <a:xfrm>
                <a:off x="3896904" y="4444174"/>
                <a:ext cx="2570052" cy="517650"/>
              </a:xfrm>
              <a:prstGeom prst="rect">
                <a:avLst/>
              </a:prstGeom>
              <a:noFill/>
              <a:ln>
                <a:noFill/>
              </a:ln>
            </p:spPr>
          </p:pic>
          <p:pic>
            <p:nvPicPr>
              <p:cNvPr id="364" name="Google Shape;364;g334b96aecc7_0_88"/>
              <p:cNvPicPr preferRelativeResize="0"/>
              <p:nvPr/>
            </p:nvPicPr>
            <p:blipFill>
              <a:blip r:embed="rId10">
                <a:alphaModFix/>
              </a:blip>
              <a:stretch>
                <a:fillRect/>
              </a:stretch>
            </p:blipFill>
            <p:spPr>
              <a:xfrm>
                <a:off x="2452602" y="4397325"/>
                <a:ext cx="1400700" cy="611375"/>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3">
                                            <p:txEl>
                                              <p:pRg st="0" end="0"/>
                                            </p:txEl>
                                          </p:spTgt>
                                        </p:tgtEl>
                                        <p:attrNameLst>
                                          <p:attrName>style.visibility</p:attrName>
                                        </p:attrNameLst>
                                      </p:cBhvr>
                                      <p:to>
                                        <p:strVal val="visible"/>
                                      </p:to>
                                    </p:set>
                                    <p:anim calcmode="lin" valueType="num">
                                      <p:cBhvr additive="base">
                                        <p:cTn id="7" dur="1000"/>
                                        <p:tgtEl>
                                          <p:spTgt spid="35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53">
                                            <p:txEl>
                                              <p:pRg st="1" end="1"/>
                                            </p:txEl>
                                          </p:spTgt>
                                        </p:tgtEl>
                                        <p:attrNameLst>
                                          <p:attrName>style.visibility</p:attrName>
                                        </p:attrNameLst>
                                      </p:cBhvr>
                                      <p:to>
                                        <p:strVal val="visible"/>
                                      </p:to>
                                    </p:set>
                                    <p:anim calcmode="lin" valueType="num">
                                      <p:cBhvr additive="base">
                                        <p:cTn id="12" dur="1000"/>
                                        <p:tgtEl>
                                          <p:spTgt spid="353">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53">
                                            <p:txEl>
                                              <p:pRg st="2" end="2"/>
                                            </p:txEl>
                                          </p:spTgt>
                                        </p:tgtEl>
                                        <p:attrNameLst>
                                          <p:attrName>style.visibility</p:attrName>
                                        </p:attrNameLst>
                                      </p:cBhvr>
                                      <p:to>
                                        <p:strVal val="visible"/>
                                      </p:to>
                                    </p:set>
                                    <p:anim calcmode="lin" valueType="num">
                                      <p:cBhvr additive="base">
                                        <p:cTn id="17" dur="1000"/>
                                        <p:tgtEl>
                                          <p:spTgt spid="353">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56"/>
                                        </p:tgtEl>
                                        <p:attrNameLst>
                                          <p:attrName>style.visibility</p:attrName>
                                        </p:attrNameLst>
                                      </p:cBhvr>
                                      <p:to>
                                        <p:strVal val="visible"/>
                                      </p:to>
                                    </p:set>
                                    <p:anim calcmode="lin" valueType="num">
                                      <p:cBhvr additive="base">
                                        <p:cTn id="22" dur="1000"/>
                                        <p:tgtEl>
                                          <p:spTgt spid="356"/>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5"/>
                                        </p:tgtEl>
                                        <p:attrNameLst>
                                          <p:attrName>style.visibility</p:attrName>
                                        </p:attrNameLst>
                                      </p:cBhvr>
                                      <p:to>
                                        <p:strVal val="visible"/>
                                      </p:to>
                                    </p:set>
                                    <p:animEffect transition="in" filter="fade">
                                      <p:cBhvr>
                                        <p:cTn id="27" dur="1000"/>
                                        <p:tgtEl>
                                          <p:spTgt spid="35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7">
                                            <p:txEl>
                                              <p:pRg st="0" end="0"/>
                                            </p:txEl>
                                          </p:spTgt>
                                        </p:tgtEl>
                                        <p:attrNameLst>
                                          <p:attrName>style.visibility</p:attrName>
                                        </p:attrNameLst>
                                      </p:cBhvr>
                                      <p:to>
                                        <p:strVal val="visible"/>
                                      </p:to>
                                    </p:set>
                                    <p:anim calcmode="lin" valueType="num">
                                      <p:cBhvr additive="base">
                                        <p:cTn id="32" dur="1000"/>
                                        <p:tgtEl>
                                          <p:spTgt spid="3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57">
                                            <p:txEl>
                                              <p:pRg st="1" end="1"/>
                                            </p:txEl>
                                          </p:spTgt>
                                        </p:tgtEl>
                                        <p:attrNameLst>
                                          <p:attrName>style.visibility</p:attrName>
                                        </p:attrNameLst>
                                      </p:cBhvr>
                                      <p:to>
                                        <p:strVal val="visible"/>
                                      </p:to>
                                    </p:set>
                                    <p:anim calcmode="lin" valueType="num">
                                      <p:cBhvr additive="base">
                                        <p:cTn id="37" dur="1000"/>
                                        <p:tgtEl>
                                          <p:spTgt spid="35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57">
                                            <p:txEl>
                                              <p:pRg st="2" end="2"/>
                                            </p:txEl>
                                          </p:spTgt>
                                        </p:tgtEl>
                                        <p:attrNameLst>
                                          <p:attrName>style.visibility</p:attrName>
                                        </p:attrNameLst>
                                      </p:cBhvr>
                                      <p:to>
                                        <p:strVal val="visible"/>
                                      </p:to>
                                    </p:set>
                                    <p:anim calcmode="lin" valueType="num">
                                      <p:cBhvr additive="base">
                                        <p:cTn id="42" dur="1000"/>
                                        <p:tgtEl>
                                          <p:spTgt spid="35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
        <p:cNvGrpSpPr/>
        <p:nvPr/>
      </p:nvGrpSpPr>
      <p:grpSpPr>
        <a:xfrm>
          <a:off x="0" y="0"/>
          <a:ext cx="0" cy="0"/>
          <a:chOff x="0" y="0"/>
          <a:chExt cx="0" cy="0"/>
        </a:xfrm>
      </p:grpSpPr>
      <p:sp>
        <p:nvSpPr>
          <p:cNvPr id="369" name="Google Shape;369;g32e9c5f3243_0_74"/>
          <p:cNvSpPr/>
          <p:nvPr/>
        </p:nvSpPr>
        <p:spPr>
          <a:xfrm>
            <a:off x="0" y="0"/>
            <a:ext cx="9141600" cy="5143500"/>
          </a:xfrm>
          <a:prstGeom prst="rect">
            <a:avLst/>
          </a:prstGeom>
          <a:solidFill>
            <a:srgbClr val="CFE2F3"/>
          </a:solidFill>
          <a:ln>
            <a:noFill/>
          </a:ln>
        </p:spPr>
        <p:txBody>
          <a:bodyPr spcFirstLastPara="1" wrap="square" lIns="91425" tIns="45700" rIns="91425" bIns="45700" anchor="ctr" anchorCtr="0">
            <a:noAutofit/>
          </a:bodyPr>
          <a:lstStyle/>
          <a:p>
            <a:pPr marL="171450" marR="0" lvl="0" indent="-171450" algn="l" rtl="0">
              <a:lnSpc>
                <a:spcPct val="90000"/>
              </a:lnSpc>
              <a:spcBef>
                <a:spcPts val="750"/>
              </a:spcBef>
              <a:spcAft>
                <a:spcPts val="0"/>
              </a:spcAft>
              <a:buClr>
                <a:schemeClr val="lt1"/>
              </a:buClr>
              <a:buSzPts val="2100"/>
              <a:buFont typeface="Arial"/>
              <a:buChar char="●"/>
            </a:pPr>
            <a:r>
              <a:rPr lang="en" sz="2400" b="0" i="0" u="none" strike="noStrike" cap="none">
                <a:solidFill>
                  <a:schemeClr val="lt1"/>
                </a:solidFill>
                <a:latin typeface="Arial"/>
                <a:ea typeface="Arial"/>
                <a:cs typeface="Arial"/>
                <a:sym typeface="Arial"/>
              </a:rPr>
              <a:t>Leslie Me</a:t>
            </a:r>
            <a:endParaRPr sz="1400" b="0" i="0" u="none" strike="noStrike" cap="none">
              <a:solidFill>
                <a:srgbClr val="000000"/>
              </a:solidFill>
              <a:latin typeface="Arial"/>
              <a:ea typeface="Arial"/>
              <a:cs typeface="Arial"/>
              <a:sym typeface="Arial"/>
            </a:endParaRPr>
          </a:p>
        </p:txBody>
      </p:sp>
      <p:sp>
        <p:nvSpPr>
          <p:cNvPr id="370" name="Google Shape;370;g32e9c5f3243_0_74"/>
          <p:cNvSpPr txBox="1"/>
          <p:nvPr/>
        </p:nvSpPr>
        <p:spPr>
          <a:xfrm>
            <a:off x="3697706" y="933690"/>
            <a:ext cx="4526100" cy="910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2550" b="1" dirty="0">
                <a:solidFill>
                  <a:schemeClr val="dk1"/>
                </a:solidFill>
              </a:rPr>
              <a:t>Ketamine vs. MDMA: </a:t>
            </a:r>
            <a:endParaRPr sz="2550" b="1"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2550" b="1" dirty="0">
                <a:solidFill>
                  <a:schemeClr val="dk1"/>
                </a:solidFill>
              </a:rPr>
              <a:t>A Case-Based Approach</a:t>
            </a:r>
            <a:endParaRPr sz="2200" b="1" i="0" u="none" strike="noStrike" cap="none" dirty="0">
              <a:solidFill>
                <a:schemeClr val="dk1"/>
              </a:solidFill>
              <a:latin typeface="Century Gothic"/>
              <a:ea typeface="Century Gothic"/>
              <a:cs typeface="Century Gothic"/>
              <a:sym typeface="Century Gothic"/>
            </a:endParaRPr>
          </a:p>
        </p:txBody>
      </p:sp>
      <p:pic>
        <p:nvPicPr>
          <p:cNvPr id="371" name="Google Shape;371;g32e9c5f3243_0_74"/>
          <p:cNvPicPr preferRelativeResize="0"/>
          <p:nvPr/>
        </p:nvPicPr>
        <p:blipFill rotWithShape="1">
          <a:blip r:embed="rId3">
            <a:alphaModFix/>
          </a:blip>
          <a:srcRect l="17570" r="17570"/>
          <a:stretch/>
        </p:blipFill>
        <p:spPr>
          <a:xfrm>
            <a:off x="-62900" y="0"/>
            <a:ext cx="3132064" cy="51435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72" name="Google Shape;372;g32e9c5f3243_0_74"/>
          <p:cNvSpPr/>
          <p:nvPr/>
        </p:nvSpPr>
        <p:spPr>
          <a:xfrm rot="10800000" flipH="1">
            <a:off x="3592989" y="2228388"/>
            <a:ext cx="4630817" cy="16185"/>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3" name="Google Shape;373;g32e9c5f3243_0_74"/>
          <p:cNvSpPr txBox="1"/>
          <p:nvPr/>
        </p:nvSpPr>
        <p:spPr>
          <a:xfrm>
            <a:off x="3418375" y="2478300"/>
            <a:ext cx="5309100" cy="107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1400"/>
              <a:buFont typeface="Arial"/>
              <a:buNone/>
            </a:pPr>
            <a:r>
              <a:rPr lang="en" sz="1900" b="1">
                <a:solidFill>
                  <a:schemeClr val="dk1"/>
                </a:solidFill>
                <a:latin typeface="Century Gothic"/>
                <a:ea typeface="Century Gothic"/>
                <a:cs typeface="Century Gothic"/>
                <a:sym typeface="Century Gothic"/>
              </a:rPr>
              <a:t>Erika Steinbrenner, MD</a:t>
            </a:r>
            <a:endParaRPr sz="1900" b="1">
              <a:solidFill>
                <a:schemeClr val="dk1"/>
              </a:solidFill>
              <a:latin typeface="Century Gothic"/>
              <a:ea typeface="Century Gothic"/>
              <a:cs typeface="Century Gothic"/>
              <a:sym typeface="Century Gothic"/>
            </a:endParaRPr>
          </a:p>
          <a:p>
            <a:pPr marL="0" lvl="0" indent="0" algn="l" rtl="0">
              <a:spcBef>
                <a:spcPts val="75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Imagine Healthcare, Epiphany Wellness, Symetria Recovery</a:t>
            </a:r>
            <a:endParaRPr sz="1800">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900" b="1">
              <a:solidFill>
                <a:schemeClr val="dk1"/>
              </a:solidFill>
              <a:latin typeface="Century Gothic"/>
              <a:ea typeface="Century Gothic"/>
              <a:cs typeface="Century Gothic"/>
              <a:sym typeface="Century Gothic"/>
            </a:endParaRPr>
          </a:p>
        </p:txBody>
      </p:sp>
      <p:grpSp>
        <p:nvGrpSpPr>
          <p:cNvPr id="374" name="Google Shape;374;g32e9c5f3243_0_74"/>
          <p:cNvGrpSpPr/>
          <p:nvPr/>
        </p:nvGrpSpPr>
        <p:grpSpPr>
          <a:xfrm>
            <a:off x="114299" y="4580297"/>
            <a:ext cx="8866344" cy="453469"/>
            <a:chOff x="65313" y="4367865"/>
            <a:chExt cx="9038989" cy="665789"/>
          </a:xfrm>
        </p:grpSpPr>
        <p:pic>
          <p:nvPicPr>
            <p:cNvPr id="375" name="Google Shape;375;g32e9c5f3243_0_74"/>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376" name="Google Shape;376;g32e9c5f3243_0_74"/>
            <p:cNvGrpSpPr/>
            <p:nvPr/>
          </p:nvGrpSpPr>
          <p:grpSpPr>
            <a:xfrm>
              <a:off x="65313" y="4386418"/>
              <a:ext cx="7651464" cy="628677"/>
              <a:chOff x="392525" y="4397325"/>
              <a:chExt cx="8127750" cy="611375"/>
            </a:xfrm>
          </p:grpSpPr>
          <p:pic>
            <p:nvPicPr>
              <p:cNvPr id="377" name="Google Shape;377;g32e9c5f3243_0_74"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378" name="Google Shape;378;g32e9c5f3243_0_74"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379" name="Google Shape;379;g32e9c5f3243_0_74"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380" name="Google Shape;380;g32e9c5f3243_0_74"/>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sp>
        <p:nvSpPr>
          <p:cNvPr id="385" name="Google Shape;385;g32faa164e6f_0_10"/>
          <p:cNvSpPr txBox="1">
            <a:spLocks noGrp="1"/>
          </p:cNvSpPr>
          <p:nvPr>
            <p:ph type="title"/>
          </p:nvPr>
        </p:nvSpPr>
        <p:spPr>
          <a:xfrm>
            <a:off x="23050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Patient Profile - Peter</a:t>
            </a:r>
            <a:endParaRPr>
              <a:latin typeface="Open Sans"/>
              <a:ea typeface="Open Sans"/>
              <a:cs typeface="Open Sans"/>
              <a:sym typeface="Open Sans"/>
            </a:endParaRPr>
          </a:p>
        </p:txBody>
      </p:sp>
      <p:sp>
        <p:nvSpPr>
          <p:cNvPr id="386" name="Google Shape;386;g32faa164e6f_0_10"/>
          <p:cNvSpPr txBox="1">
            <a:spLocks noGrp="1"/>
          </p:cNvSpPr>
          <p:nvPr>
            <p:ph type="body" idx="1"/>
          </p:nvPr>
        </p:nvSpPr>
        <p:spPr>
          <a:xfrm>
            <a:off x="2686050" y="1043000"/>
            <a:ext cx="6418500" cy="42351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7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500" b="1">
                <a:solidFill>
                  <a:schemeClr val="dk1"/>
                </a:solidFill>
                <a:latin typeface="Open Sans"/>
                <a:ea typeface="Open Sans"/>
                <a:cs typeface="Open Sans"/>
                <a:sym typeface="Open Sans"/>
              </a:rPr>
              <a:t>55-year-old male veteran</a:t>
            </a:r>
            <a:r>
              <a:rPr lang="en" sz="1500">
                <a:solidFill>
                  <a:schemeClr val="dk1"/>
                </a:solidFill>
                <a:latin typeface="Open Sans"/>
                <a:ea typeface="Open Sans"/>
                <a:cs typeface="Open Sans"/>
                <a:sym typeface="Open Sans"/>
              </a:rPr>
              <a:t> with </a:t>
            </a:r>
            <a:r>
              <a:rPr lang="en" sz="1500" b="1">
                <a:solidFill>
                  <a:schemeClr val="dk1"/>
                </a:solidFill>
                <a:latin typeface="Open Sans"/>
                <a:ea typeface="Open Sans"/>
                <a:cs typeface="Open Sans"/>
                <a:sym typeface="Open Sans"/>
              </a:rPr>
              <a:t>PTSD</a:t>
            </a:r>
            <a:r>
              <a:rPr lang="en" sz="1500">
                <a:solidFill>
                  <a:schemeClr val="dk1"/>
                </a:solidFill>
                <a:latin typeface="Open Sans"/>
                <a:ea typeface="Open Sans"/>
                <a:cs typeface="Open Sans"/>
                <a:sym typeface="Open Sans"/>
              </a:rPr>
              <a:t> and </a:t>
            </a:r>
            <a:r>
              <a:rPr lang="en" sz="1500" b="1">
                <a:solidFill>
                  <a:schemeClr val="dk1"/>
                </a:solidFill>
                <a:latin typeface="Open Sans"/>
                <a:ea typeface="Open Sans"/>
                <a:cs typeface="Open Sans"/>
                <a:sym typeface="Open Sans"/>
              </a:rPr>
              <a:t>TRD</a:t>
            </a:r>
            <a:endParaRPr sz="15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500" b="1">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457200" lvl="0" indent="-323850" algn="l" rtl="0">
              <a:lnSpc>
                <a:spcPct val="100000"/>
              </a:lnSpc>
              <a:spcBef>
                <a:spcPts val="0"/>
              </a:spcBef>
              <a:spcAft>
                <a:spcPts val="0"/>
              </a:spcAft>
              <a:buSzPts val="1500"/>
              <a:buFont typeface="Open Sans"/>
              <a:buChar char="●"/>
            </a:pPr>
            <a:r>
              <a:rPr lang="en" sz="1500" b="1">
                <a:solidFill>
                  <a:schemeClr val="dk1"/>
                </a:solidFill>
                <a:latin typeface="Open Sans"/>
                <a:ea typeface="Open Sans"/>
                <a:cs typeface="Open Sans"/>
                <a:sym typeface="Open Sans"/>
              </a:rPr>
              <a:t>Psych History:</a:t>
            </a:r>
            <a:endParaRPr sz="1500" b="1">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Childhood sexual trauma, military trauma</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Multiple failed antidepressant trials</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Minimal benefit from therapies (EMDR, CBT)</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No psychosis, no substance abuse.</a:t>
            </a:r>
            <a:endParaRPr sz="1300">
              <a:solidFill>
                <a:schemeClr val="dk1"/>
              </a:solidFill>
              <a:latin typeface="Open Sans"/>
              <a:ea typeface="Open Sans"/>
              <a:cs typeface="Open Sans"/>
              <a:sym typeface="Open Sans"/>
            </a:endParaRPr>
          </a:p>
          <a:p>
            <a:pPr marL="9144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457200" lvl="0" indent="-323850" algn="l" rtl="0">
              <a:lnSpc>
                <a:spcPct val="100000"/>
              </a:lnSpc>
              <a:spcBef>
                <a:spcPts val="0"/>
              </a:spcBef>
              <a:spcAft>
                <a:spcPts val="0"/>
              </a:spcAft>
              <a:buSzPts val="1500"/>
              <a:buFont typeface="Open Sans"/>
              <a:buChar char="●"/>
            </a:pPr>
            <a:r>
              <a:rPr lang="en" sz="1500" b="1">
                <a:solidFill>
                  <a:schemeClr val="dk1"/>
                </a:solidFill>
                <a:latin typeface="Open Sans"/>
                <a:ea typeface="Open Sans"/>
                <a:cs typeface="Open Sans"/>
                <a:sym typeface="Open Sans"/>
              </a:rPr>
              <a:t>Current Symptoms:</a:t>
            </a:r>
            <a:endParaRPr sz="1500" b="1">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Char char="○"/>
            </a:pPr>
            <a:r>
              <a:rPr lang="en" sz="1300">
                <a:solidFill>
                  <a:schemeClr val="dk1"/>
                </a:solidFill>
                <a:latin typeface="Open Sans"/>
                <a:ea typeface="Open Sans"/>
                <a:cs typeface="Open Sans"/>
                <a:sym typeface="Open Sans"/>
              </a:rPr>
              <a:t>Severe PTSD (CAPS-5 Score: 50)</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Char char="○"/>
            </a:pPr>
            <a:r>
              <a:rPr lang="en" sz="1300">
                <a:solidFill>
                  <a:schemeClr val="dk1"/>
                </a:solidFill>
                <a:latin typeface="Open Sans"/>
                <a:ea typeface="Open Sans"/>
                <a:cs typeface="Open Sans"/>
                <a:sym typeface="Open Sans"/>
              </a:rPr>
              <a:t>Severe Depression (PHQ-9: 22)</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Passive suicidal ideation.</a:t>
            </a:r>
            <a:endParaRPr sz="1300">
              <a:solidFill>
                <a:schemeClr val="dk1"/>
              </a:solidFill>
              <a:latin typeface="Open Sans"/>
              <a:ea typeface="Open Sans"/>
              <a:cs typeface="Open Sans"/>
              <a:sym typeface="Open Sans"/>
            </a:endParaRPr>
          </a:p>
          <a:p>
            <a:pPr marL="9144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0" lvl="0" indent="0" algn="l" rtl="0">
              <a:spcBef>
                <a:spcPts val="750"/>
              </a:spcBef>
              <a:spcAft>
                <a:spcPts val="0"/>
              </a:spcAft>
              <a:buNone/>
            </a:pPr>
            <a:endParaRPr/>
          </a:p>
        </p:txBody>
      </p:sp>
      <p:pic>
        <p:nvPicPr>
          <p:cNvPr id="387" name="Google Shape;387;g32faa164e6f_0_10"/>
          <p:cNvPicPr preferRelativeResize="0"/>
          <p:nvPr/>
        </p:nvPicPr>
        <p:blipFill>
          <a:blip r:embed="rId3">
            <a:alphaModFix/>
          </a:blip>
          <a:stretch>
            <a:fillRect/>
          </a:stretch>
        </p:blipFill>
        <p:spPr>
          <a:xfrm>
            <a:off x="-1328997" y="0"/>
            <a:ext cx="3572395" cy="5143501"/>
          </a:xfrm>
          <a:prstGeom prst="rect">
            <a:avLst/>
          </a:prstGeom>
          <a:noFill/>
          <a:ln>
            <a:noFill/>
          </a:ln>
        </p:spPr>
      </p:pic>
      <p:grpSp>
        <p:nvGrpSpPr>
          <p:cNvPr id="388" name="Google Shape;388;g32faa164e6f_0_10"/>
          <p:cNvGrpSpPr/>
          <p:nvPr/>
        </p:nvGrpSpPr>
        <p:grpSpPr>
          <a:xfrm>
            <a:off x="114299" y="4580297"/>
            <a:ext cx="8866344" cy="453469"/>
            <a:chOff x="65313" y="4367865"/>
            <a:chExt cx="9038989" cy="665789"/>
          </a:xfrm>
        </p:grpSpPr>
        <p:pic>
          <p:nvPicPr>
            <p:cNvPr id="389" name="Google Shape;389;g32faa164e6f_0_10"/>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390" name="Google Shape;390;g32faa164e6f_0_10"/>
            <p:cNvGrpSpPr/>
            <p:nvPr/>
          </p:nvGrpSpPr>
          <p:grpSpPr>
            <a:xfrm>
              <a:off x="65313" y="4386418"/>
              <a:ext cx="7651464" cy="628677"/>
              <a:chOff x="392525" y="4397325"/>
              <a:chExt cx="8127750" cy="611375"/>
            </a:xfrm>
          </p:grpSpPr>
          <p:pic>
            <p:nvPicPr>
              <p:cNvPr id="391" name="Google Shape;391;g32faa164e6f_0_10"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392" name="Google Shape;392;g32faa164e6f_0_10"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393" name="Google Shape;393;g32faa164e6f_0_10"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394" name="Google Shape;394;g32faa164e6f_0_10"/>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Google Shape;399;g3310169d34c_0_8"/>
          <p:cNvSpPr txBox="1">
            <a:spLocks noGrp="1"/>
          </p:cNvSpPr>
          <p:nvPr>
            <p:ph type="title"/>
          </p:nvPr>
        </p:nvSpPr>
        <p:spPr>
          <a:xfrm>
            <a:off x="23050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Patient Profile</a:t>
            </a:r>
            <a:endParaRPr>
              <a:latin typeface="Open Sans"/>
              <a:ea typeface="Open Sans"/>
              <a:cs typeface="Open Sans"/>
              <a:sym typeface="Open Sans"/>
            </a:endParaRPr>
          </a:p>
        </p:txBody>
      </p:sp>
      <p:sp>
        <p:nvSpPr>
          <p:cNvPr id="400" name="Google Shape;400;g3310169d34c_0_8"/>
          <p:cNvSpPr txBox="1">
            <a:spLocks noGrp="1"/>
          </p:cNvSpPr>
          <p:nvPr>
            <p:ph type="body" idx="1"/>
          </p:nvPr>
        </p:nvSpPr>
        <p:spPr>
          <a:xfrm>
            <a:off x="2686050" y="1119200"/>
            <a:ext cx="5305800" cy="25350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7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700" b="1">
              <a:solidFill>
                <a:schemeClr val="dk1"/>
              </a:solidFill>
              <a:latin typeface="Open Sans"/>
              <a:ea typeface="Open Sans"/>
              <a:cs typeface="Open Sans"/>
              <a:sym typeface="Open Sans"/>
            </a:endParaRPr>
          </a:p>
          <a:p>
            <a:pPr marL="457200" lvl="0" indent="-323850" algn="l" rtl="0">
              <a:lnSpc>
                <a:spcPct val="100000"/>
              </a:lnSpc>
              <a:spcBef>
                <a:spcPts val="0"/>
              </a:spcBef>
              <a:spcAft>
                <a:spcPts val="0"/>
              </a:spcAft>
              <a:buSzPts val="1500"/>
              <a:buChar char="●"/>
            </a:pPr>
            <a:r>
              <a:rPr lang="en" sz="1500" b="1">
                <a:solidFill>
                  <a:schemeClr val="dk1"/>
                </a:solidFill>
                <a:latin typeface="Open Sans"/>
                <a:ea typeface="Open Sans"/>
                <a:cs typeface="Open Sans"/>
                <a:sym typeface="Open Sans"/>
              </a:rPr>
              <a:t>Medical History</a:t>
            </a:r>
            <a:endParaRPr sz="1500" b="1">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300">
                <a:solidFill>
                  <a:schemeClr val="dk1"/>
                </a:solidFill>
                <a:latin typeface="Open Sans"/>
                <a:ea typeface="Open Sans"/>
                <a:cs typeface="Open Sans"/>
                <a:sym typeface="Open Sans"/>
              </a:rPr>
              <a:t>Denies significant chronic health concerns</a:t>
            </a:r>
            <a:endParaRPr sz="1500" b="1">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457200" lvl="0" indent="-323850" algn="l" rtl="0">
              <a:lnSpc>
                <a:spcPct val="100000"/>
              </a:lnSpc>
              <a:spcBef>
                <a:spcPts val="0"/>
              </a:spcBef>
              <a:spcAft>
                <a:spcPts val="0"/>
              </a:spcAft>
              <a:buSzPts val="1500"/>
              <a:buFont typeface="Open Sans"/>
              <a:buChar char="●"/>
            </a:pPr>
            <a:r>
              <a:rPr lang="en" sz="1500" b="1">
                <a:solidFill>
                  <a:schemeClr val="dk1"/>
                </a:solidFill>
                <a:latin typeface="Open Sans"/>
                <a:ea typeface="Open Sans"/>
                <a:cs typeface="Open Sans"/>
                <a:sym typeface="Open Sans"/>
              </a:rPr>
              <a:t>Current Medications</a:t>
            </a:r>
            <a:endParaRPr sz="1500" b="1">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Venlafaxine  225 mg</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Prazosin 3 mg qHS</a:t>
            </a:r>
            <a:endParaRPr sz="1300">
              <a:solidFill>
                <a:schemeClr val="dk1"/>
              </a:solidFill>
              <a:latin typeface="Open Sans"/>
              <a:ea typeface="Open Sans"/>
              <a:cs typeface="Open Sans"/>
              <a:sym typeface="Open Sans"/>
            </a:endParaRPr>
          </a:p>
          <a:p>
            <a:pPr marL="9144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0" lvl="0" indent="0" algn="l" rtl="0">
              <a:spcBef>
                <a:spcPts val="750"/>
              </a:spcBef>
              <a:spcAft>
                <a:spcPts val="0"/>
              </a:spcAft>
              <a:buNone/>
            </a:pPr>
            <a:endParaRPr/>
          </a:p>
        </p:txBody>
      </p:sp>
      <p:pic>
        <p:nvPicPr>
          <p:cNvPr id="401" name="Google Shape;401;g3310169d34c_0_8"/>
          <p:cNvPicPr preferRelativeResize="0"/>
          <p:nvPr/>
        </p:nvPicPr>
        <p:blipFill>
          <a:blip r:embed="rId3">
            <a:alphaModFix/>
          </a:blip>
          <a:stretch>
            <a:fillRect/>
          </a:stretch>
        </p:blipFill>
        <p:spPr>
          <a:xfrm>
            <a:off x="-1328997" y="0"/>
            <a:ext cx="3572395" cy="5143501"/>
          </a:xfrm>
          <a:prstGeom prst="rect">
            <a:avLst/>
          </a:prstGeom>
          <a:noFill/>
          <a:ln>
            <a:noFill/>
          </a:ln>
        </p:spPr>
      </p:pic>
      <p:grpSp>
        <p:nvGrpSpPr>
          <p:cNvPr id="402" name="Google Shape;402;g3310169d34c_0_8"/>
          <p:cNvGrpSpPr/>
          <p:nvPr/>
        </p:nvGrpSpPr>
        <p:grpSpPr>
          <a:xfrm>
            <a:off x="114299" y="4580297"/>
            <a:ext cx="8866344" cy="453469"/>
            <a:chOff x="65313" y="4367865"/>
            <a:chExt cx="9038989" cy="665789"/>
          </a:xfrm>
        </p:grpSpPr>
        <p:pic>
          <p:nvPicPr>
            <p:cNvPr id="403" name="Google Shape;403;g3310169d34c_0_8"/>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404" name="Google Shape;404;g3310169d34c_0_8"/>
            <p:cNvGrpSpPr/>
            <p:nvPr/>
          </p:nvGrpSpPr>
          <p:grpSpPr>
            <a:xfrm>
              <a:off x="65313" y="4386418"/>
              <a:ext cx="7651464" cy="628677"/>
              <a:chOff x="392525" y="4397325"/>
              <a:chExt cx="8127750" cy="611375"/>
            </a:xfrm>
          </p:grpSpPr>
          <p:pic>
            <p:nvPicPr>
              <p:cNvPr id="405" name="Google Shape;405;g3310169d34c_0_8"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406" name="Google Shape;406;g3310169d34c_0_8"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407" name="Google Shape;407;g3310169d34c_0_8"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408" name="Google Shape;408;g3310169d34c_0_8"/>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2"/>
        <p:cNvGrpSpPr/>
        <p:nvPr/>
      </p:nvGrpSpPr>
      <p:grpSpPr>
        <a:xfrm>
          <a:off x="0" y="0"/>
          <a:ext cx="0" cy="0"/>
          <a:chOff x="0" y="0"/>
          <a:chExt cx="0" cy="0"/>
        </a:xfrm>
      </p:grpSpPr>
      <p:sp>
        <p:nvSpPr>
          <p:cNvPr id="413" name="Google Shape;413;g3310169d34c_0_14"/>
          <p:cNvSpPr txBox="1">
            <a:spLocks noGrp="1"/>
          </p:cNvSpPr>
          <p:nvPr>
            <p:ph type="title"/>
          </p:nvPr>
        </p:nvSpPr>
        <p:spPr>
          <a:xfrm>
            <a:off x="23050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Ketamine or MDMA-Assisted Therapy?</a:t>
            </a:r>
            <a:endParaRPr>
              <a:latin typeface="Open Sans"/>
              <a:ea typeface="Open Sans"/>
              <a:cs typeface="Open Sans"/>
              <a:sym typeface="Open Sans"/>
            </a:endParaRPr>
          </a:p>
        </p:txBody>
      </p:sp>
      <p:sp>
        <p:nvSpPr>
          <p:cNvPr id="414" name="Google Shape;414;g3310169d34c_0_14"/>
          <p:cNvSpPr txBox="1">
            <a:spLocks noGrp="1"/>
          </p:cNvSpPr>
          <p:nvPr>
            <p:ph type="body" idx="1"/>
          </p:nvPr>
        </p:nvSpPr>
        <p:spPr>
          <a:xfrm>
            <a:off x="2888400" y="1361225"/>
            <a:ext cx="3708600" cy="24864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5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500" b="1">
                <a:solidFill>
                  <a:schemeClr val="dk1"/>
                </a:solidFill>
                <a:latin typeface="Open Sans"/>
                <a:ea typeface="Open Sans"/>
                <a:cs typeface="Open Sans"/>
                <a:sym typeface="Open Sans"/>
              </a:rPr>
              <a:t>Look at the Therapies</a:t>
            </a:r>
            <a:endParaRPr sz="1500">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Mechanism of Action</a:t>
            </a:r>
            <a:endParaRPr sz="1500">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Subjective Effects</a:t>
            </a:r>
            <a:endParaRPr sz="1500">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Indications</a:t>
            </a:r>
            <a:endParaRPr sz="1500">
              <a:solidFill>
                <a:schemeClr val="dk1"/>
              </a:solidFill>
              <a:latin typeface="Open Sans"/>
              <a:ea typeface="Open Sans"/>
              <a:cs typeface="Open Sans"/>
              <a:sym typeface="Open Sans"/>
            </a:endParaRPr>
          </a:p>
          <a:p>
            <a:pPr marL="1371600" lvl="0" indent="0" algn="l" rtl="0">
              <a:lnSpc>
                <a:spcPct val="100000"/>
              </a:lnSpc>
              <a:spcBef>
                <a:spcPts val="0"/>
              </a:spcBef>
              <a:spcAft>
                <a:spcPts val="0"/>
              </a:spcAft>
              <a:buNone/>
            </a:pPr>
            <a:endParaRPr sz="1500" i="1">
              <a:solidFill>
                <a:schemeClr val="dk1"/>
              </a:solidFill>
              <a:latin typeface="Open Sans"/>
              <a:ea typeface="Open Sans"/>
              <a:cs typeface="Open Sans"/>
              <a:sym typeface="Open Sans"/>
            </a:endParaRPr>
          </a:p>
          <a:p>
            <a:pPr marL="1371600" lvl="0" indent="0" algn="l" rtl="0">
              <a:lnSpc>
                <a:spcPct val="100000"/>
              </a:lnSpc>
              <a:spcBef>
                <a:spcPts val="0"/>
              </a:spcBef>
              <a:spcAft>
                <a:spcPts val="0"/>
              </a:spcAft>
              <a:buNone/>
            </a:pPr>
            <a:endParaRPr sz="1500" i="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500" b="1">
                <a:solidFill>
                  <a:schemeClr val="dk1"/>
                </a:solidFill>
                <a:latin typeface="Open Sans"/>
                <a:ea typeface="Open Sans"/>
                <a:cs typeface="Open Sans"/>
                <a:sym typeface="Open Sans"/>
              </a:rPr>
              <a:t>Patient Considerations</a:t>
            </a:r>
            <a:endParaRPr sz="1500" b="1">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Contraindications</a:t>
            </a:r>
            <a:endParaRPr sz="1500">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Medication Interactions </a:t>
            </a:r>
            <a:endParaRPr sz="1500">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Accessibility</a:t>
            </a:r>
            <a:endParaRPr>
              <a:latin typeface="Open Sans"/>
              <a:ea typeface="Open Sans"/>
              <a:cs typeface="Open Sans"/>
              <a:sym typeface="Open Sans"/>
            </a:endParaRPr>
          </a:p>
        </p:txBody>
      </p:sp>
      <p:pic>
        <p:nvPicPr>
          <p:cNvPr id="415" name="Google Shape;415;g3310169d34c_0_14"/>
          <p:cNvPicPr preferRelativeResize="0"/>
          <p:nvPr/>
        </p:nvPicPr>
        <p:blipFill>
          <a:blip r:embed="rId3">
            <a:alphaModFix/>
          </a:blip>
          <a:stretch>
            <a:fillRect/>
          </a:stretch>
        </p:blipFill>
        <p:spPr>
          <a:xfrm>
            <a:off x="-1328997" y="0"/>
            <a:ext cx="3572395" cy="5143501"/>
          </a:xfrm>
          <a:prstGeom prst="rect">
            <a:avLst/>
          </a:prstGeom>
          <a:noFill/>
          <a:ln>
            <a:noFill/>
          </a:ln>
        </p:spPr>
      </p:pic>
      <p:grpSp>
        <p:nvGrpSpPr>
          <p:cNvPr id="416" name="Google Shape;416;g3310169d34c_0_14"/>
          <p:cNvGrpSpPr/>
          <p:nvPr/>
        </p:nvGrpSpPr>
        <p:grpSpPr>
          <a:xfrm>
            <a:off x="114299" y="4580297"/>
            <a:ext cx="8866344" cy="453469"/>
            <a:chOff x="65313" y="4367865"/>
            <a:chExt cx="9038989" cy="665789"/>
          </a:xfrm>
        </p:grpSpPr>
        <p:pic>
          <p:nvPicPr>
            <p:cNvPr id="417" name="Google Shape;417;g3310169d34c_0_14"/>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418" name="Google Shape;418;g3310169d34c_0_14"/>
            <p:cNvGrpSpPr/>
            <p:nvPr/>
          </p:nvGrpSpPr>
          <p:grpSpPr>
            <a:xfrm>
              <a:off x="65313" y="4386418"/>
              <a:ext cx="7651464" cy="628677"/>
              <a:chOff x="392525" y="4397325"/>
              <a:chExt cx="8127750" cy="611375"/>
            </a:xfrm>
          </p:grpSpPr>
          <p:pic>
            <p:nvPicPr>
              <p:cNvPr id="419" name="Google Shape;419;g3310169d34c_0_14"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420" name="Google Shape;420;g3310169d34c_0_14"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421" name="Google Shape;421;g3310169d34c_0_14"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422" name="Google Shape;422;g3310169d34c_0_14"/>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g33ab96707a8_2_0"/>
          <p:cNvPicPr preferRelativeResize="0"/>
          <p:nvPr/>
        </p:nvPicPr>
        <p:blipFill>
          <a:blip r:embed="rId3">
            <a:alphaModFix/>
          </a:blip>
          <a:stretch>
            <a:fillRect/>
          </a:stretch>
        </p:blipFill>
        <p:spPr>
          <a:xfrm>
            <a:off x="39575" y="-79150"/>
            <a:ext cx="9144000" cy="5143500"/>
          </a:xfrm>
          <a:prstGeom prst="rect">
            <a:avLst/>
          </a:prstGeom>
          <a:noFill/>
          <a:ln>
            <a:noFill/>
          </a:ln>
        </p:spPr>
      </p:pic>
      <p:sp>
        <p:nvSpPr>
          <p:cNvPr id="200" name="Google Shape;200;g33ab96707a8_2_0"/>
          <p:cNvSpPr txBox="1"/>
          <p:nvPr/>
        </p:nvSpPr>
        <p:spPr>
          <a:xfrm>
            <a:off x="87300" y="593513"/>
            <a:ext cx="3047400" cy="2772000"/>
          </a:xfrm>
          <a:prstGeom prst="rect">
            <a:avLst/>
          </a:prstGeom>
          <a:solidFill>
            <a:schemeClr val="lt1"/>
          </a:solidFill>
          <a:ln>
            <a:noFill/>
          </a:ln>
        </p:spPr>
        <p:txBody>
          <a:bodyPr spcFirstLastPara="1" wrap="square" lIns="91425" tIns="91425" rIns="91425" bIns="91425" anchor="t" anchorCtr="0">
            <a:spAutoFit/>
          </a:bodyPr>
          <a:lstStyle/>
          <a:p>
            <a:pPr marL="171450" lvl="0" indent="-152400" algn="l" rtl="0">
              <a:lnSpc>
                <a:spcPct val="90000"/>
              </a:lnSpc>
              <a:spcBef>
                <a:spcPts val="0"/>
              </a:spcBef>
              <a:spcAft>
                <a:spcPts val="0"/>
              </a:spcAft>
              <a:buClr>
                <a:schemeClr val="dk1"/>
              </a:buClr>
              <a:buSzPts val="1800"/>
              <a:buChar char="●"/>
            </a:pPr>
            <a:r>
              <a:rPr lang="en" sz="1500">
                <a:solidFill>
                  <a:schemeClr val="dk1"/>
                </a:solidFill>
              </a:rPr>
              <a:t>Arriving and nesting psychedelics within integrative medicine</a:t>
            </a:r>
            <a:endParaRPr sz="1500">
              <a:solidFill>
                <a:schemeClr val="dk1"/>
              </a:solidFill>
            </a:endParaRPr>
          </a:p>
          <a:p>
            <a:pPr marL="171450" lvl="0" indent="-152400" algn="l" rtl="0">
              <a:lnSpc>
                <a:spcPct val="90000"/>
              </a:lnSpc>
              <a:spcBef>
                <a:spcPts val="750"/>
              </a:spcBef>
              <a:spcAft>
                <a:spcPts val="0"/>
              </a:spcAft>
              <a:buClr>
                <a:schemeClr val="dk1"/>
              </a:buClr>
              <a:buSzPts val="1800"/>
              <a:buChar char="●"/>
            </a:pPr>
            <a:r>
              <a:rPr lang="en" sz="1500">
                <a:solidFill>
                  <a:schemeClr val="dk1"/>
                </a:solidFill>
              </a:rPr>
              <a:t>Historical and cultural context of psychedelic substances </a:t>
            </a:r>
            <a:endParaRPr sz="1500">
              <a:solidFill>
                <a:schemeClr val="dk1"/>
              </a:solidFill>
            </a:endParaRPr>
          </a:p>
          <a:p>
            <a:pPr marL="171450" lvl="0" indent="-152400" algn="l" rtl="0">
              <a:lnSpc>
                <a:spcPct val="90000"/>
              </a:lnSpc>
              <a:spcBef>
                <a:spcPts val="750"/>
              </a:spcBef>
              <a:spcAft>
                <a:spcPts val="0"/>
              </a:spcAft>
              <a:buClr>
                <a:schemeClr val="dk1"/>
              </a:buClr>
              <a:buSzPts val="1800"/>
              <a:buChar char="●"/>
            </a:pPr>
            <a:r>
              <a:rPr lang="en" sz="1500">
                <a:solidFill>
                  <a:schemeClr val="dk1"/>
                </a:solidFill>
              </a:rPr>
              <a:t>Broad overview of psychedelics from conventional medicine viewpoint </a:t>
            </a:r>
            <a:endParaRPr sz="1500">
              <a:solidFill>
                <a:schemeClr val="dk1"/>
              </a:solidFill>
            </a:endParaRPr>
          </a:p>
          <a:p>
            <a:pPr marL="171450" lvl="0" indent="-133350" algn="l" rtl="0">
              <a:lnSpc>
                <a:spcPct val="90000"/>
              </a:lnSpc>
              <a:spcBef>
                <a:spcPts val="750"/>
              </a:spcBef>
              <a:spcAft>
                <a:spcPts val="0"/>
              </a:spcAft>
              <a:buClr>
                <a:schemeClr val="dk1"/>
              </a:buClr>
              <a:buSzPts val="1500"/>
              <a:buChar char="●"/>
            </a:pPr>
            <a:r>
              <a:rPr lang="en" sz="1500">
                <a:solidFill>
                  <a:schemeClr val="dk1"/>
                </a:solidFill>
              </a:rPr>
              <a:t>Ethics, Safety </a:t>
            </a:r>
            <a:endParaRPr sz="1500">
              <a:solidFill>
                <a:schemeClr val="dk1"/>
              </a:solidFill>
            </a:endParaRPr>
          </a:p>
          <a:p>
            <a:pPr marL="171450" lvl="0" indent="0" algn="l" rtl="0">
              <a:lnSpc>
                <a:spcPct val="90000"/>
              </a:lnSpc>
              <a:spcBef>
                <a:spcPts val="750"/>
              </a:spcBef>
              <a:spcAft>
                <a:spcPts val="0"/>
              </a:spcAft>
              <a:buNone/>
            </a:pPr>
            <a:endParaRPr sz="1500">
              <a:solidFill>
                <a:schemeClr val="dk1"/>
              </a:solidFill>
            </a:endParaRPr>
          </a:p>
        </p:txBody>
      </p:sp>
      <p:sp>
        <p:nvSpPr>
          <p:cNvPr id="201" name="Google Shape;201;g33ab96707a8_2_0"/>
          <p:cNvSpPr txBox="1"/>
          <p:nvPr/>
        </p:nvSpPr>
        <p:spPr>
          <a:xfrm>
            <a:off x="239125" y="0"/>
            <a:ext cx="4164300" cy="465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2024 Cleveland</a:t>
            </a:r>
            <a:endParaRPr sz="2400" b="1">
              <a:solidFill>
                <a:schemeClr val="dk2"/>
              </a:solidFill>
            </a:endParaRPr>
          </a:p>
        </p:txBody>
      </p:sp>
      <p:sp>
        <p:nvSpPr>
          <p:cNvPr id="202" name="Google Shape;202;g33ab96707a8_2_0"/>
          <p:cNvSpPr/>
          <p:nvPr/>
        </p:nvSpPr>
        <p:spPr>
          <a:xfrm>
            <a:off x="2943450" y="537150"/>
            <a:ext cx="707100" cy="604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03" name="Google Shape;203;g33ab96707a8_2_0"/>
          <p:cNvGrpSpPr/>
          <p:nvPr/>
        </p:nvGrpSpPr>
        <p:grpSpPr>
          <a:xfrm>
            <a:off x="138824" y="4610885"/>
            <a:ext cx="8866344" cy="453469"/>
            <a:chOff x="65313" y="4367865"/>
            <a:chExt cx="9038989" cy="665789"/>
          </a:xfrm>
        </p:grpSpPr>
        <p:pic>
          <p:nvPicPr>
            <p:cNvPr id="204" name="Google Shape;204;g33ab96707a8_2_0"/>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205" name="Google Shape;205;g33ab96707a8_2_0"/>
            <p:cNvGrpSpPr/>
            <p:nvPr/>
          </p:nvGrpSpPr>
          <p:grpSpPr>
            <a:xfrm>
              <a:off x="65313" y="4386418"/>
              <a:ext cx="7651464" cy="628677"/>
              <a:chOff x="392525" y="4397325"/>
              <a:chExt cx="8127750" cy="611375"/>
            </a:xfrm>
          </p:grpSpPr>
          <p:pic>
            <p:nvPicPr>
              <p:cNvPr id="206" name="Google Shape;206;g33ab96707a8_2_0"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207" name="Google Shape;207;g33ab96707a8_2_0"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208" name="Google Shape;208;g33ab96707a8_2_0"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209" name="Google Shape;209;g33ab96707a8_2_0"/>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6"/>
        <p:cNvGrpSpPr/>
        <p:nvPr/>
      </p:nvGrpSpPr>
      <p:grpSpPr>
        <a:xfrm>
          <a:off x="0" y="0"/>
          <a:ext cx="0" cy="0"/>
          <a:chOff x="0" y="0"/>
          <a:chExt cx="0" cy="0"/>
        </a:xfrm>
      </p:grpSpPr>
      <p:sp>
        <p:nvSpPr>
          <p:cNvPr id="427" name="Google Shape;427;g32faa164e6f_0_26"/>
          <p:cNvSpPr txBox="1">
            <a:spLocks noGrp="1"/>
          </p:cNvSpPr>
          <p:nvPr>
            <p:ph type="title"/>
          </p:nvPr>
        </p:nvSpPr>
        <p:spPr>
          <a:xfrm>
            <a:off x="26098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Ketamine</a:t>
            </a:r>
            <a:endParaRPr>
              <a:latin typeface="Open Sans"/>
              <a:ea typeface="Open Sans"/>
              <a:cs typeface="Open Sans"/>
              <a:sym typeface="Open Sans"/>
            </a:endParaRPr>
          </a:p>
        </p:txBody>
      </p:sp>
      <p:sp>
        <p:nvSpPr>
          <p:cNvPr id="428" name="Google Shape;428;g32faa164e6f_0_26"/>
          <p:cNvSpPr txBox="1">
            <a:spLocks noGrp="1"/>
          </p:cNvSpPr>
          <p:nvPr>
            <p:ph type="body" idx="1"/>
          </p:nvPr>
        </p:nvSpPr>
        <p:spPr>
          <a:xfrm>
            <a:off x="2609850" y="1138900"/>
            <a:ext cx="6534300" cy="3910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a:solidFill>
                  <a:schemeClr val="dk1"/>
                </a:solidFill>
                <a:latin typeface="Open Sans"/>
                <a:ea typeface="Open Sans"/>
                <a:cs typeface="Open Sans"/>
                <a:sym typeface="Open Sans"/>
              </a:rPr>
              <a:t>Mechanism of Action:</a:t>
            </a:r>
            <a:endParaRPr sz="16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NMDA receptor antagonist ⇨↑ BDNF and mTOR activity ⇨ </a:t>
            </a:r>
            <a:r>
              <a:rPr lang="en" sz="1200" b="1">
                <a:solidFill>
                  <a:schemeClr val="dk1"/>
                </a:solidFill>
                <a:latin typeface="Open Sans"/>
                <a:ea typeface="Open Sans"/>
                <a:cs typeface="Open Sans"/>
                <a:sym typeface="Open Sans"/>
              </a:rPr>
              <a:t>synaptic plasticity</a:t>
            </a:r>
            <a:endParaRPr sz="12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Disrupts the Default Mode Network (DMN) ⇨ </a:t>
            </a:r>
            <a:r>
              <a:rPr lang="en" sz="1200" b="1">
                <a:solidFill>
                  <a:schemeClr val="dk1"/>
                </a:solidFill>
                <a:latin typeface="Open Sans"/>
                <a:ea typeface="Open Sans"/>
                <a:cs typeface="Open Sans"/>
                <a:sym typeface="Open Sans"/>
              </a:rPr>
              <a:t>cognitive flexibility</a:t>
            </a:r>
            <a:endParaRPr sz="12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Subjective Effects:</a:t>
            </a:r>
            <a:endParaRPr sz="14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Dissociative - out of body experience, detached bird’s eye view of one’s life &amp; situation</a:t>
            </a:r>
            <a:endParaRPr sz="12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2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Therapeutic Result: </a:t>
            </a:r>
            <a:endParaRPr sz="1600" b="1">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r>
              <a:rPr lang="en" sz="1200">
                <a:solidFill>
                  <a:schemeClr val="dk1"/>
                </a:solidFill>
                <a:latin typeface="Open Sans"/>
                <a:ea typeface="Open Sans"/>
                <a:cs typeface="Open Sans"/>
                <a:sym typeface="Open Sans"/>
              </a:rPr>
              <a:t>Promotes neuroplasticity and ability to alter negative thought patterns</a:t>
            </a:r>
            <a:endParaRPr sz="12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45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279400" algn="l" rtl="0">
              <a:lnSpc>
                <a:spcPct val="115000"/>
              </a:lnSpc>
              <a:spcBef>
                <a:spcPts val="1200"/>
              </a:spcBef>
              <a:spcAft>
                <a:spcPts val="0"/>
              </a:spcAft>
              <a:buSzPts val="800"/>
              <a:buChar char="●"/>
            </a:pPr>
            <a:r>
              <a:rPr lang="en" sz="800">
                <a:solidFill>
                  <a:schemeClr val="dk1"/>
                </a:solidFill>
              </a:rPr>
              <a:t>Krystal, J.H., et al. (2023). </a:t>
            </a:r>
            <a:r>
              <a:rPr lang="en" sz="800" i="1">
                <a:solidFill>
                  <a:schemeClr val="dk1"/>
                </a:solidFill>
              </a:rPr>
              <a:t>Ketamine and rapid antidepressant action: new treatments and novel synaptic signaling mechanisms</a:t>
            </a:r>
            <a:endParaRPr sz="800" i="1">
              <a:solidFill>
                <a:schemeClr val="dk1"/>
              </a:solidFill>
            </a:endParaRPr>
          </a:p>
          <a:p>
            <a:pPr marL="457200" lvl="0" indent="-279400" algn="l" rtl="0">
              <a:lnSpc>
                <a:spcPct val="115000"/>
              </a:lnSpc>
              <a:spcBef>
                <a:spcPts val="0"/>
              </a:spcBef>
              <a:spcAft>
                <a:spcPts val="0"/>
              </a:spcAft>
              <a:buSzPts val="800"/>
              <a:buChar char="●"/>
            </a:pPr>
            <a:r>
              <a:rPr lang="en" sz="800">
                <a:solidFill>
                  <a:schemeClr val="dk1"/>
                </a:solidFill>
              </a:rPr>
              <a:t>Kang, M.J., et al. (2022). </a:t>
            </a:r>
            <a:r>
              <a:rPr lang="en" sz="800" i="1">
                <a:solidFill>
                  <a:schemeClr val="dk1"/>
                </a:solidFill>
              </a:rPr>
              <a:t>The mechanisms behind rapid antidepressant effects of ketamine</a:t>
            </a:r>
            <a:endParaRPr sz="1000" i="1">
              <a:solidFill>
                <a:schemeClr val="dk1"/>
              </a:solidFill>
            </a:endParaRPr>
          </a:p>
        </p:txBody>
      </p:sp>
      <p:pic>
        <p:nvPicPr>
          <p:cNvPr id="429" name="Google Shape;429;g32faa164e6f_0_26"/>
          <p:cNvPicPr preferRelativeResize="0"/>
          <p:nvPr/>
        </p:nvPicPr>
        <p:blipFill rotWithShape="1">
          <a:blip r:embed="rId3">
            <a:alphaModFix/>
          </a:blip>
          <a:srcRect l="31372" r="6170"/>
          <a:stretch/>
        </p:blipFill>
        <p:spPr>
          <a:xfrm>
            <a:off x="0" y="47225"/>
            <a:ext cx="22141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3"/>
        <p:cNvGrpSpPr/>
        <p:nvPr/>
      </p:nvGrpSpPr>
      <p:grpSpPr>
        <a:xfrm>
          <a:off x="0" y="0"/>
          <a:ext cx="0" cy="0"/>
          <a:chOff x="0" y="0"/>
          <a:chExt cx="0" cy="0"/>
        </a:xfrm>
      </p:grpSpPr>
      <p:sp>
        <p:nvSpPr>
          <p:cNvPr id="434" name="Google Shape;434;g3310169d34c_0_27"/>
          <p:cNvSpPr txBox="1">
            <a:spLocks noGrp="1"/>
          </p:cNvSpPr>
          <p:nvPr>
            <p:ph type="title"/>
          </p:nvPr>
        </p:nvSpPr>
        <p:spPr>
          <a:xfrm>
            <a:off x="26098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Ketamine</a:t>
            </a:r>
            <a:endParaRPr>
              <a:latin typeface="Open Sans"/>
              <a:ea typeface="Open Sans"/>
              <a:cs typeface="Open Sans"/>
              <a:sym typeface="Open Sans"/>
            </a:endParaRPr>
          </a:p>
        </p:txBody>
      </p:sp>
      <p:pic>
        <p:nvPicPr>
          <p:cNvPr id="435" name="Google Shape;435;g3310169d34c_0_27"/>
          <p:cNvPicPr preferRelativeResize="0"/>
          <p:nvPr/>
        </p:nvPicPr>
        <p:blipFill rotWithShape="1">
          <a:blip r:embed="rId3">
            <a:alphaModFix/>
          </a:blip>
          <a:srcRect l="31372" r="6170"/>
          <a:stretch/>
        </p:blipFill>
        <p:spPr>
          <a:xfrm>
            <a:off x="0" y="47225"/>
            <a:ext cx="2214100" cy="5143500"/>
          </a:xfrm>
          <a:prstGeom prst="rect">
            <a:avLst/>
          </a:prstGeom>
          <a:noFill/>
          <a:ln>
            <a:noFill/>
          </a:ln>
        </p:spPr>
      </p:pic>
      <p:sp>
        <p:nvSpPr>
          <p:cNvPr id="436" name="Google Shape;436;g3310169d34c_0_27"/>
          <p:cNvSpPr txBox="1">
            <a:spLocks noGrp="1"/>
          </p:cNvSpPr>
          <p:nvPr>
            <p:ph type="body" idx="1"/>
          </p:nvPr>
        </p:nvSpPr>
        <p:spPr>
          <a:xfrm>
            <a:off x="2609850" y="1138900"/>
            <a:ext cx="6127200" cy="3910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Administration</a:t>
            </a:r>
            <a:endParaRPr sz="1600" b="1">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r>
              <a:rPr lang="en" sz="1300">
                <a:solidFill>
                  <a:schemeClr val="dk1"/>
                </a:solidFill>
                <a:latin typeface="Open Sans"/>
                <a:ea typeface="Open Sans"/>
                <a:cs typeface="Open Sans"/>
                <a:sym typeface="Open Sans"/>
              </a:rPr>
              <a:t>Most Common:</a:t>
            </a:r>
            <a:endParaRPr sz="1300">
              <a:solidFill>
                <a:schemeClr val="dk1"/>
              </a:solidFill>
              <a:latin typeface="Open Sans"/>
              <a:ea typeface="Open Sans"/>
              <a:cs typeface="Open Sans"/>
              <a:sym typeface="Open Sans"/>
            </a:endParaRPr>
          </a:p>
          <a:p>
            <a:pPr marL="914400" lvl="0"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IV Infusion - Series of 6 treatments → Maintenance dosing 1x/month.</a:t>
            </a:r>
            <a:endParaRPr sz="1300">
              <a:solidFill>
                <a:schemeClr val="dk1"/>
              </a:solidFill>
              <a:latin typeface="Open Sans"/>
              <a:ea typeface="Open Sans"/>
              <a:cs typeface="Open Sans"/>
              <a:sym typeface="Open Sans"/>
            </a:endParaRPr>
          </a:p>
          <a:p>
            <a:pPr marL="914400" lvl="0"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Esketamine (nasal spray) – 2x/week x 1 month, 1x/week x 1 month, 1x every 1-2 weeks ongoing for maintenance</a:t>
            </a:r>
            <a:endParaRPr sz="13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3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6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Indications:</a:t>
            </a:r>
            <a:endParaRPr sz="1600" b="1">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b="1">
                <a:solidFill>
                  <a:schemeClr val="dk1"/>
                </a:solidFill>
                <a:latin typeface="Open Sans"/>
                <a:ea typeface="Open Sans"/>
                <a:cs typeface="Open Sans"/>
                <a:sym typeface="Open Sans"/>
              </a:rPr>
              <a:t>Treatment-Resistant Depression</a:t>
            </a:r>
            <a:endParaRPr sz="1300" b="1">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b="1">
                <a:solidFill>
                  <a:schemeClr val="dk1"/>
                </a:solidFill>
                <a:latin typeface="Open Sans"/>
                <a:ea typeface="Open Sans"/>
                <a:cs typeface="Open Sans"/>
                <a:sym typeface="Open Sans"/>
              </a:rPr>
              <a:t>Acute Suicidality</a:t>
            </a:r>
            <a:endParaRPr sz="1300" b="1">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Generalized Anxiety Disorder</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PTSD</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OCD</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Eating Disorders</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Substance use disorders</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Frontline healthcare worker burnout</a:t>
            </a:r>
            <a:endParaRPr sz="1300">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0"/>
        <p:cNvGrpSpPr/>
        <p:nvPr/>
      </p:nvGrpSpPr>
      <p:grpSpPr>
        <a:xfrm>
          <a:off x="0" y="0"/>
          <a:ext cx="0" cy="0"/>
          <a:chOff x="0" y="0"/>
          <a:chExt cx="0" cy="0"/>
        </a:xfrm>
      </p:grpSpPr>
      <p:sp>
        <p:nvSpPr>
          <p:cNvPr id="441" name="Google Shape;441;g32faa164e6f_0_38"/>
          <p:cNvSpPr txBox="1">
            <a:spLocks noGrp="1"/>
          </p:cNvSpPr>
          <p:nvPr>
            <p:ph type="title"/>
          </p:nvPr>
        </p:nvSpPr>
        <p:spPr>
          <a:xfrm>
            <a:off x="23812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MDMA- Assisted Therapy</a:t>
            </a:r>
            <a:endParaRPr>
              <a:latin typeface="Open Sans"/>
              <a:ea typeface="Open Sans"/>
              <a:cs typeface="Open Sans"/>
              <a:sym typeface="Open Sans"/>
            </a:endParaRPr>
          </a:p>
        </p:txBody>
      </p:sp>
      <p:sp>
        <p:nvSpPr>
          <p:cNvPr id="442" name="Google Shape;442;g32faa164e6f_0_38"/>
          <p:cNvSpPr txBox="1">
            <a:spLocks noGrp="1"/>
          </p:cNvSpPr>
          <p:nvPr>
            <p:ph type="body" idx="1"/>
          </p:nvPr>
        </p:nvSpPr>
        <p:spPr>
          <a:xfrm>
            <a:off x="2400300" y="1206450"/>
            <a:ext cx="6433500" cy="36450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a:solidFill>
                  <a:schemeClr val="dk1"/>
                </a:solidFill>
                <a:latin typeface="Open Sans"/>
                <a:ea typeface="Open Sans"/>
                <a:cs typeface="Open Sans"/>
                <a:sym typeface="Open Sans"/>
              </a:rPr>
              <a:t>Mechanism of Action:</a:t>
            </a:r>
            <a:endParaRPr sz="16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 release of neurotransmitters ⇨ </a:t>
            </a:r>
            <a:r>
              <a:rPr lang="en" sz="1200" b="1">
                <a:solidFill>
                  <a:schemeClr val="dk1"/>
                </a:solidFill>
                <a:latin typeface="Open Sans"/>
                <a:ea typeface="Open Sans"/>
                <a:cs typeface="Open Sans"/>
                <a:sym typeface="Open Sans"/>
              </a:rPr>
              <a:t>serotonin, dopamine, NE</a:t>
            </a:r>
            <a:endParaRPr sz="12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Neurohormonal Effect ⇨ increases </a:t>
            </a:r>
            <a:r>
              <a:rPr lang="en" sz="1200" b="1">
                <a:solidFill>
                  <a:schemeClr val="dk1"/>
                </a:solidFill>
                <a:latin typeface="Open Sans"/>
                <a:ea typeface="Open Sans"/>
                <a:cs typeface="Open Sans"/>
                <a:sym typeface="Open Sans"/>
              </a:rPr>
              <a:t>oxytocin</a:t>
            </a:r>
            <a:endParaRPr sz="12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  BDNF  ⇨ </a:t>
            </a:r>
            <a:r>
              <a:rPr lang="en" sz="1200" b="1">
                <a:solidFill>
                  <a:schemeClr val="dk1"/>
                </a:solidFill>
                <a:latin typeface="Open Sans"/>
                <a:ea typeface="Open Sans"/>
                <a:cs typeface="Open Sans"/>
                <a:sym typeface="Open Sans"/>
              </a:rPr>
              <a:t>neuroplasticity</a:t>
            </a:r>
            <a:endParaRPr sz="1200" b="1">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Clr>
                <a:schemeClr val="dk1"/>
              </a:buClr>
              <a:buSzPts val="1100"/>
              <a:buFont typeface="Arial"/>
              <a:buNone/>
            </a:pP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Subjective Effects:</a:t>
            </a:r>
            <a:endParaRPr sz="16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Empathogen ⇨ engenders feelings of love &amp; warmth</a:t>
            </a:r>
            <a:endParaRPr sz="1200">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Lowered anxiety/fear response, enhances emotional openness and trust </a:t>
            </a:r>
            <a:endParaRPr sz="1200">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Rarely causes hallucinations or alterations in perception of self</a:t>
            </a:r>
            <a:endParaRPr sz="12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r>
              <a:rPr lang="en" sz="1600" b="1">
                <a:solidFill>
                  <a:schemeClr val="dk1"/>
                </a:solidFill>
                <a:latin typeface="Open Sans"/>
                <a:ea typeface="Open Sans"/>
                <a:cs typeface="Open Sans"/>
                <a:sym typeface="Open Sans"/>
              </a:rPr>
              <a:t>Therapeutic Result: </a:t>
            </a:r>
            <a:endParaRPr sz="16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Clr>
                <a:schemeClr val="dk1"/>
              </a:buClr>
              <a:buSzPts val="1200"/>
              <a:buFont typeface="Open Sans"/>
              <a:buChar char="●"/>
            </a:pPr>
            <a:r>
              <a:rPr lang="en" sz="1200" b="1">
                <a:solidFill>
                  <a:schemeClr val="dk1"/>
                </a:solidFill>
                <a:latin typeface="Open Sans"/>
                <a:ea typeface="Open Sans"/>
                <a:cs typeface="Open Sans"/>
                <a:sym typeface="Open Sans"/>
              </a:rPr>
              <a:t>Therapy adjunct </a:t>
            </a:r>
            <a:r>
              <a:rPr lang="en" sz="1200">
                <a:solidFill>
                  <a:schemeClr val="dk1"/>
                </a:solidFill>
                <a:latin typeface="Open Sans"/>
                <a:ea typeface="Open Sans"/>
                <a:cs typeface="Open Sans"/>
                <a:sym typeface="Open Sans"/>
              </a:rPr>
              <a:t>⇨ Patients can revisit trauma whilst fear or other emotional defense mechanisms are suspended</a:t>
            </a:r>
            <a:endParaRPr sz="1200">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Clr>
                <a:schemeClr val="dk1"/>
              </a:buClr>
              <a:buSzPts val="1200"/>
              <a:buFont typeface="Open Sans"/>
              <a:buChar char="●"/>
            </a:pPr>
            <a:r>
              <a:rPr lang="en" sz="1200" b="1">
                <a:solidFill>
                  <a:schemeClr val="dk1"/>
                </a:solidFill>
                <a:latin typeface="Open Sans"/>
                <a:ea typeface="Open Sans"/>
                <a:cs typeface="Open Sans"/>
                <a:sym typeface="Open Sans"/>
              </a:rPr>
              <a:t>Memory reconsolidation ⇨  </a:t>
            </a:r>
            <a:r>
              <a:rPr lang="en" sz="1200">
                <a:solidFill>
                  <a:schemeClr val="dk1"/>
                </a:solidFill>
                <a:latin typeface="Open Sans"/>
                <a:ea typeface="Open Sans"/>
                <a:cs typeface="Open Sans"/>
                <a:sym typeface="Open Sans"/>
              </a:rPr>
              <a:t>rewrites maladaptive memory associations and enhances fear extinction</a:t>
            </a:r>
            <a:endParaRPr sz="1200">
              <a:solidFill>
                <a:schemeClr val="dk1"/>
              </a:solidFill>
              <a:latin typeface="Open Sans"/>
              <a:ea typeface="Open Sans"/>
              <a:cs typeface="Open Sans"/>
              <a:sym typeface="Open Sans"/>
            </a:endParaRPr>
          </a:p>
          <a:p>
            <a:pPr marL="0" lvl="0" indent="457200" algn="l" rtl="0">
              <a:lnSpc>
                <a:spcPct val="100000"/>
              </a:lnSpc>
              <a:spcBef>
                <a:spcPts val="0"/>
              </a:spcBef>
              <a:spcAft>
                <a:spcPts val="0"/>
              </a:spcAft>
              <a:buNone/>
            </a:pPr>
            <a:endParaRPr sz="8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r>
              <a:rPr lang="en" sz="800">
                <a:solidFill>
                  <a:schemeClr val="dk1"/>
                </a:solidFill>
              </a:rPr>
              <a:t>Sottile R.J., et al. (2022). </a:t>
            </a:r>
            <a:r>
              <a:rPr lang="en" sz="800" i="1">
                <a:solidFill>
                  <a:schemeClr val="dk1"/>
                </a:solidFill>
              </a:rPr>
              <a:t>A proposed mechanism for the MDMA-mediated extinction of traumatic memories in PTSD patients treated with MDMA-assisted therapy</a:t>
            </a:r>
            <a:endParaRPr sz="800" i="1">
              <a:solidFill>
                <a:schemeClr val="dk1"/>
              </a:solidFill>
            </a:endParaRPr>
          </a:p>
        </p:txBody>
      </p:sp>
      <p:pic>
        <p:nvPicPr>
          <p:cNvPr id="443" name="Google Shape;443;g32faa164e6f_0_38"/>
          <p:cNvPicPr preferRelativeResize="0"/>
          <p:nvPr/>
        </p:nvPicPr>
        <p:blipFill>
          <a:blip r:embed="rId3">
            <a:alphaModFix/>
          </a:blip>
          <a:stretch>
            <a:fillRect/>
          </a:stretch>
        </p:blipFill>
        <p:spPr>
          <a:xfrm>
            <a:off x="-10" y="0"/>
            <a:ext cx="2061921" cy="5143501"/>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g3310169d34c_0_35"/>
          <p:cNvSpPr txBox="1">
            <a:spLocks noGrp="1"/>
          </p:cNvSpPr>
          <p:nvPr>
            <p:ph type="title"/>
          </p:nvPr>
        </p:nvSpPr>
        <p:spPr>
          <a:xfrm>
            <a:off x="23812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MDMA- Assisted Therapy</a:t>
            </a:r>
            <a:endParaRPr>
              <a:latin typeface="Open Sans"/>
              <a:ea typeface="Open Sans"/>
              <a:cs typeface="Open Sans"/>
              <a:sym typeface="Open Sans"/>
            </a:endParaRPr>
          </a:p>
        </p:txBody>
      </p:sp>
      <p:pic>
        <p:nvPicPr>
          <p:cNvPr id="449" name="Google Shape;449;g3310169d34c_0_35"/>
          <p:cNvPicPr preferRelativeResize="0"/>
          <p:nvPr/>
        </p:nvPicPr>
        <p:blipFill>
          <a:blip r:embed="rId3">
            <a:alphaModFix/>
          </a:blip>
          <a:stretch>
            <a:fillRect/>
          </a:stretch>
        </p:blipFill>
        <p:spPr>
          <a:xfrm>
            <a:off x="-10" y="0"/>
            <a:ext cx="2061921" cy="5143501"/>
          </a:xfrm>
          <a:prstGeom prst="rect">
            <a:avLst/>
          </a:prstGeom>
          <a:noFill/>
          <a:ln>
            <a:noFill/>
          </a:ln>
        </p:spPr>
      </p:pic>
      <p:sp>
        <p:nvSpPr>
          <p:cNvPr id="450" name="Google Shape;450;g3310169d34c_0_35"/>
          <p:cNvSpPr txBox="1">
            <a:spLocks noGrp="1"/>
          </p:cNvSpPr>
          <p:nvPr>
            <p:ph type="body" idx="1"/>
          </p:nvPr>
        </p:nvSpPr>
        <p:spPr>
          <a:xfrm>
            <a:off x="2381250" y="1138900"/>
            <a:ext cx="6611400" cy="3910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Administration</a:t>
            </a:r>
            <a:endParaRPr sz="1600" b="1">
              <a:solidFill>
                <a:schemeClr val="dk1"/>
              </a:solidFill>
              <a:latin typeface="Open Sans"/>
              <a:ea typeface="Open Sans"/>
              <a:cs typeface="Open Sans"/>
              <a:sym typeface="Open Sans"/>
            </a:endParaRPr>
          </a:p>
          <a:p>
            <a:pPr marL="914400" lvl="0"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One prolonged treatment period (months)</a:t>
            </a:r>
            <a:endParaRPr sz="1300">
              <a:solidFill>
                <a:schemeClr val="dk1"/>
              </a:solidFill>
              <a:latin typeface="Open Sans"/>
              <a:ea typeface="Open Sans"/>
              <a:cs typeface="Open Sans"/>
              <a:sym typeface="Open Sans"/>
            </a:endParaRPr>
          </a:p>
          <a:p>
            <a:pPr marL="914400" lvl="0"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Intensive therapy framework</a:t>
            </a:r>
            <a:endParaRPr sz="13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0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Indications:</a:t>
            </a:r>
            <a:endParaRPr sz="1600" b="1">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PTSD</a:t>
            </a:r>
            <a:endParaRPr sz="13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6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i="1">
                <a:solidFill>
                  <a:schemeClr val="dk1"/>
                </a:solidFill>
                <a:latin typeface="Open Sans"/>
                <a:ea typeface="Open Sans"/>
                <a:cs typeface="Open Sans"/>
                <a:sym typeface="Open Sans"/>
              </a:rPr>
              <a:t>Under Investigation:</a:t>
            </a:r>
            <a:endParaRPr sz="1600" b="1" i="1">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Eating Disorders</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Social Impairment in Autism</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Anxiety related to Life-threatening Illness</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Substance use disorders</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Couples therapy</a:t>
            </a:r>
            <a:endParaRPr sz="1300">
              <a:solidFill>
                <a:schemeClr val="dk1"/>
              </a:solidFill>
              <a:latin typeface="Open Sans"/>
              <a:ea typeface="Open Sans"/>
              <a:cs typeface="Open Sans"/>
              <a:sym typeface="Open Sans"/>
            </a:endParaRPr>
          </a:p>
        </p:txBody>
      </p:sp>
      <p:grpSp>
        <p:nvGrpSpPr>
          <p:cNvPr id="451" name="Google Shape;451;g3310169d34c_0_35"/>
          <p:cNvGrpSpPr/>
          <p:nvPr/>
        </p:nvGrpSpPr>
        <p:grpSpPr>
          <a:xfrm>
            <a:off x="114299" y="4580297"/>
            <a:ext cx="8866344" cy="453469"/>
            <a:chOff x="65313" y="4367865"/>
            <a:chExt cx="9038989" cy="665789"/>
          </a:xfrm>
        </p:grpSpPr>
        <p:pic>
          <p:nvPicPr>
            <p:cNvPr id="452" name="Google Shape;452;g3310169d34c_0_35"/>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453" name="Google Shape;453;g3310169d34c_0_35"/>
            <p:cNvGrpSpPr/>
            <p:nvPr/>
          </p:nvGrpSpPr>
          <p:grpSpPr>
            <a:xfrm>
              <a:off x="65313" y="4386418"/>
              <a:ext cx="7651464" cy="628677"/>
              <a:chOff x="392525" y="4397325"/>
              <a:chExt cx="8127750" cy="611375"/>
            </a:xfrm>
          </p:grpSpPr>
          <p:pic>
            <p:nvPicPr>
              <p:cNvPr id="454" name="Google Shape;454;g3310169d34c_0_35"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455" name="Google Shape;455;g3310169d34c_0_35"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456" name="Google Shape;456;g3310169d34c_0_35"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457" name="Google Shape;457;g3310169d34c_0_35"/>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g32faa164e6f_0_62"/>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a:latin typeface="Open Sans"/>
                <a:ea typeface="Open Sans"/>
                <a:cs typeface="Open Sans"/>
                <a:sym typeface="Open Sans"/>
              </a:rPr>
              <a:t>Patient Considerations - Contraindications</a:t>
            </a:r>
            <a:endParaRPr>
              <a:latin typeface="Open Sans"/>
              <a:ea typeface="Open Sans"/>
              <a:cs typeface="Open Sans"/>
              <a:sym typeface="Open Sans"/>
            </a:endParaRPr>
          </a:p>
        </p:txBody>
      </p:sp>
      <p:sp>
        <p:nvSpPr>
          <p:cNvPr id="463" name="Google Shape;463;g32faa164e6f_0_62"/>
          <p:cNvSpPr txBox="1">
            <a:spLocks noGrp="1"/>
          </p:cNvSpPr>
          <p:nvPr>
            <p:ph type="body" idx="1"/>
          </p:nvPr>
        </p:nvSpPr>
        <p:spPr>
          <a:xfrm>
            <a:off x="340625" y="1636525"/>
            <a:ext cx="4042200" cy="3125400"/>
          </a:xfrm>
          <a:prstGeom prst="rect">
            <a:avLst/>
          </a:prstGeom>
          <a:gradFill>
            <a:gsLst>
              <a:gs pos="0">
                <a:srgbClr val="DBD4EB"/>
              </a:gs>
              <a:gs pos="100000">
                <a:srgbClr val="9080BB"/>
              </a:gs>
            </a:gsLst>
            <a:path path="circle">
              <a:fillToRect l="50000" t="50000" r="50000" b="50000"/>
            </a:path>
            <a:tileRect/>
          </a:gradFill>
          <a:ln w="19050" cap="flat" cmpd="sng">
            <a:solidFill>
              <a:srgbClr val="351C75"/>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PSYCHOLOGICAL</a:t>
            </a:r>
            <a:endParaRPr sz="1300" b="1">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 sz="1200">
                <a:solidFill>
                  <a:schemeClr val="dk1"/>
                </a:solidFill>
                <a:latin typeface="Open Sans"/>
                <a:ea typeface="Open Sans"/>
                <a:cs typeface="Open Sans"/>
                <a:sym typeface="Open Sans"/>
              </a:rPr>
              <a:t>Active mania/psychosis</a:t>
            </a: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MEDICAL</a:t>
            </a:r>
            <a:endParaRPr sz="1300" b="1">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 sz="1200">
                <a:solidFill>
                  <a:schemeClr val="dk1"/>
                </a:solidFill>
                <a:latin typeface="Open Sans"/>
                <a:ea typeface="Open Sans"/>
                <a:cs typeface="Open Sans"/>
                <a:sym typeface="Open Sans"/>
              </a:rPr>
              <a:t>Uncontrolled HTN </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Aneurysm (*clearance)</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Hx aortic dissection, ICH (*clearance)</a:t>
            </a: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a:solidFill>
                  <a:schemeClr val="dk1"/>
                </a:solidFill>
                <a:latin typeface="Open Sans"/>
                <a:ea typeface="Open Sans"/>
                <a:cs typeface="Open Sans"/>
                <a:sym typeface="Open Sans"/>
              </a:rPr>
              <a:t>    	Hx MI, arrhythmia (*clearance)</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 sz="1200">
                <a:solidFill>
                  <a:schemeClr val="dk1"/>
                </a:solidFill>
                <a:latin typeface="Open Sans"/>
                <a:ea typeface="Open Sans"/>
                <a:cs typeface="Open Sans"/>
                <a:sym typeface="Open Sans"/>
              </a:rPr>
              <a:t>Cystitis (*relative contraindication)</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Pregnancy/lactation</a:t>
            </a:r>
            <a:endParaRPr sz="12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450" b="1">
              <a:solidFill>
                <a:schemeClr val="dk1"/>
              </a:solidFill>
              <a:latin typeface="Open Sans"/>
              <a:ea typeface="Open Sans"/>
              <a:cs typeface="Open Sans"/>
              <a:sym typeface="Open Sans"/>
            </a:endParaRPr>
          </a:p>
        </p:txBody>
      </p:sp>
      <p:sp>
        <p:nvSpPr>
          <p:cNvPr id="464" name="Google Shape;464;g32faa164e6f_0_62"/>
          <p:cNvSpPr txBox="1"/>
          <p:nvPr/>
        </p:nvSpPr>
        <p:spPr>
          <a:xfrm>
            <a:off x="4800600" y="1630226"/>
            <a:ext cx="4042200" cy="3125400"/>
          </a:xfrm>
          <a:prstGeom prst="rect">
            <a:avLst/>
          </a:prstGeom>
          <a:gradFill>
            <a:gsLst>
              <a:gs pos="0">
                <a:srgbClr val="D4E5F5"/>
              </a:gs>
              <a:gs pos="100000">
                <a:srgbClr val="70A4D5"/>
              </a:gs>
            </a:gsLst>
            <a:path path="circle">
              <a:fillToRect l="50000" t="50000" r="50000" b="50000"/>
            </a:path>
            <a:tileRect/>
          </a:gradFill>
          <a:ln w="1905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PSYCHOLOGICAL</a:t>
            </a:r>
            <a:endParaRPr sz="13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Primary psychotic disorder</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Bipolar I</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DID / Severe Personality disorders</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Eating Disorder w/ Purging</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 sz="1200">
                <a:solidFill>
                  <a:schemeClr val="dk1"/>
                </a:solidFill>
                <a:latin typeface="Open Sans"/>
                <a:ea typeface="Open Sans"/>
                <a:cs typeface="Open Sans"/>
                <a:sym typeface="Open Sans"/>
              </a:rPr>
              <a:t>Active substance abuse disorder</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 sz="1200">
                <a:solidFill>
                  <a:schemeClr val="dk1"/>
                </a:solidFill>
                <a:latin typeface="Open Sans"/>
                <a:ea typeface="Open Sans"/>
                <a:cs typeface="Open Sans"/>
                <a:sym typeface="Open Sans"/>
              </a:rPr>
              <a:t>Serious Suicide Risk</a:t>
            </a:r>
            <a:endParaRPr sz="12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3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300" b="1">
                <a:solidFill>
                  <a:schemeClr val="dk1"/>
                </a:solidFill>
                <a:latin typeface="Open Sans"/>
                <a:ea typeface="Open Sans"/>
                <a:cs typeface="Open Sans"/>
                <a:sym typeface="Open Sans"/>
              </a:rPr>
              <a:t>MEDICAL</a:t>
            </a:r>
            <a:endParaRPr sz="1300">
              <a:solidFill>
                <a:schemeClr val="dk1"/>
              </a:solidFill>
              <a:latin typeface="Open Sans"/>
              <a:ea typeface="Open Sans"/>
              <a:cs typeface="Open Sans"/>
              <a:sym typeface="Open Sans"/>
            </a:endParaRPr>
          </a:p>
          <a:p>
            <a:pPr marL="0" lvl="0" indent="457200" algn="l" rtl="0">
              <a:lnSpc>
                <a:spcPct val="100000"/>
              </a:lnSpc>
              <a:spcBef>
                <a:spcPts val="0"/>
              </a:spcBef>
              <a:spcAft>
                <a:spcPts val="0"/>
              </a:spcAft>
              <a:buNone/>
            </a:pPr>
            <a:r>
              <a:rPr lang="en" sz="1200">
                <a:solidFill>
                  <a:srgbClr val="1A1A1A"/>
                </a:solidFill>
                <a:latin typeface="Open Sans"/>
                <a:ea typeface="Open Sans"/>
                <a:cs typeface="Open Sans"/>
                <a:sym typeface="Open Sans"/>
              </a:rPr>
              <a:t>Uncontrolled HTN</a:t>
            </a:r>
            <a:endParaRPr sz="1200">
              <a:solidFill>
                <a:srgbClr val="1A1A1A"/>
              </a:solidFill>
              <a:latin typeface="Open Sans"/>
              <a:ea typeface="Open Sans"/>
              <a:cs typeface="Open Sans"/>
              <a:sym typeface="Open Sans"/>
            </a:endParaRPr>
          </a:p>
          <a:p>
            <a:pPr marL="1085850" lvl="0" indent="-628650" algn="l" rtl="0">
              <a:lnSpc>
                <a:spcPct val="100000"/>
              </a:lnSpc>
              <a:spcBef>
                <a:spcPts val="0"/>
              </a:spcBef>
              <a:spcAft>
                <a:spcPts val="0"/>
              </a:spcAft>
              <a:buNone/>
            </a:pPr>
            <a:r>
              <a:rPr lang="en" sz="1200">
                <a:solidFill>
                  <a:schemeClr val="dk1"/>
                </a:solidFill>
                <a:latin typeface="Open Sans"/>
                <a:ea typeface="Open Sans"/>
                <a:cs typeface="Open Sans"/>
                <a:sym typeface="Open Sans"/>
              </a:rPr>
              <a:t>Baseline QTc prolongation / cardiac risk factors</a:t>
            </a:r>
            <a:endParaRPr sz="1200">
              <a:solidFill>
                <a:schemeClr val="dk1"/>
              </a:solidFill>
              <a:latin typeface="Open Sans"/>
              <a:ea typeface="Open Sans"/>
              <a:cs typeface="Open Sans"/>
              <a:sym typeface="Open Sans"/>
            </a:endParaRPr>
          </a:p>
          <a:p>
            <a:pPr marL="0" lvl="0" indent="457200" algn="l" rtl="0">
              <a:lnSpc>
                <a:spcPct val="100000"/>
              </a:lnSpc>
              <a:spcBef>
                <a:spcPts val="0"/>
              </a:spcBef>
              <a:spcAft>
                <a:spcPts val="0"/>
              </a:spcAft>
              <a:buNone/>
            </a:pPr>
            <a:r>
              <a:rPr lang="en" sz="1200">
                <a:solidFill>
                  <a:schemeClr val="dk1"/>
                </a:solidFill>
                <a:latin typeface="Open Sans"/>
                <a:ea typeface="Open Sans"/>
                <a:cs typeface="Open Sans"/>
                <a:sym typeface="Open Sans"/>
              </a:rPr>
              <a:t>Symptomatic liver disease</a:t>
            </a:r>
            <a:endParaRPr sz="12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200">
                <a:solidFill>
                  <a:schemeClr val="dk1"/>
                </a:solidFill>
                <a:latin typeface="Open Sans"/>
                <a:ea typeface="Open Sans"/>
                <a:cs typeface="Open Sans"/>
                <a:sym typeface="Open Sans"/>
              </a:rPr>
              <a:t>	Pregnancy/lactation</a:t>
            </a:r>
            <a:endParaRPr sz="1200">
              <a:solidFill>
                <a:schemeClr val="dk2"/>
              </a:solidFill>
              <a:latin typeface="Open Sans"/>
              <a:ea typeface="Open Sans"/>
              <a:cs typeface="Open Sans"/>
              <a:sym typeface="Open Sans"/>
            </a:endParaRPr>
          </a:p>
        </p:txBody>
      </p:sp>
      <p:sp>
        <p:nvSpPr>
          <p:cNvPr id="465" name="Google Shape;465;g32faa164e6f_0_62"/>
          <p:cNvSpPr txBox="1"/>
          <p:nvPr/>
        </p:nvSpPr>
        <p:spPr>
          <a:xfrm>
            <a:off x="885625" y="4825575"/>
            <a:ext cx="7886700" cy="454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1200"/>
              </a:spcBef>
              <a:spcAft>
                <a:spcPts val="0"/>
              </a:spcAft>
              <a:buClr>
                <a:schemeClr val="dk1"/>
              </a:buClr>
              <a:buSzPts val="800"/>
              <a:buChar char="●"/>
            </a:pPr>
            <a:r>
              <a:rPr lang="en" sz="800">
                <a:solidFill>
                  <a:schemeClr val="dk1"/>
                </a:solidFill>
              </a:rPr>
              <a:t>Mitchell, J.M., et al (2021).  </a:t>
            </a:r>
            <a:r>
              <a:rPr lang="en" sz="800" i="1">
                <a:solidFill>
                  <a:schemeClr val="dk1"/>
                </a:solidFill>
              </a:rPr>
              <a:t>MDMA-assisted therapy for severe PTSD: a randomized, double-blind, placebo-controlled phase 3 study </a:t>
            </a:r>
            <a:endParaRPr sz="800" i="1">
              <a:solidFill>
                <a:schemeClr val="dk1"/>
              </a:solidFill>
            </a:endParaRPr>
          </a:p>
          <a:p>
            <a:pPr marL="0" lvl="0" indent="0" algn="l" rtl="0">
              <a:spcBef>
                <a:spcPts val="1200"/>
              </a:spcBef>
              <a:spcAft>
                <a:spcPts val="0"/>
              </a:spcAft>
              <a:buNone/>
            </a:pPr>
            <a:endParaRPr sz="1800">
              <a:solidFill>
                <a:schemeClr val="dk2"/>
              </a:solidFill>
            </a:endParaRPr>
          </a:p>
        </p:txBody>
      </p:sp>
      <p:sp>
        <p:nvSpPr>
          <p:cNvPr id="466" name="Google Shape;466;g32faa164e6f_0_62"/>
          <p:cNvSpPr txBox="1"/>
          <p:nvPr/>
        </p:nvSpPr>
        <p:spPr>
          <a:xfrm>
            <a:off x="1578000" y="1158150"/>
            <a:ext cx="13965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KETAMINE</a:t>
            </a:r>
            <a:endParaRPr sz="1800" b="1">
              <a:solidFill>
                <a:schemeClr val="dk1"/>
              </a:solidFill>
              <a:latin typeface="Open Sans"/>
              <a:ea typeface="Open Sans"/>
              <a:cs typeface="Open Sans"/>
              <a:sym typeface="Open Sans"/>
            </a:endParaRPr>
          </a:p>
        </p:txBody>
      </p:sp>
      <p:sp>
        <p:nvSpPr>
          <p:cNvPr id="467" name="Google Shape;467;g32faa164e6f_0_62"/>
          <p:cNvSpPr txBox="1"/>
          <p:nvPr/>
        </p:nvSpPr>
        <p:spPr>
          <a:xfrm>
            <a:off x="5221350" y="1158150"/>
            <a:ext cx="32007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MDMA-ASSISTED THERAPY</a:t>
            </a:r>
            <a:endParaRPr sz="1800" b="1">
              <a:solidFill>
                <a:schemeClr val="dk1"/>
              </a:solidFill>
              <a:latin typeface="Open Sans"/>
              <a:ea typeface="Open Sans"/>
              <a:cs typeface="Open Sans"/>
              <a:sym typeface="Open Sans"/>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sp>
        <p:nvSpPr>
          <p:cNvPr id="472" name="Google Shape;472;g3310169d34c_0_44"/>
          <p:cNvSpPr txBox="1">
            <a:spLocks noGrp="1"/>
          </p:cNvSpPr>
          <p:nvPr>
            <p:ph type="title"/>
          </p:nvPr>
        </p:nvSpPr>
        <p:spPr>
          <a:xfrm>
            <a:off x="420100" y="273850"/>
            <a:ext cx="8493000" cy="994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a:latin typeface="Open Sans"/>
                <a:ea typeface="Open Sans"/>
                <a:cs typeface="Open Sans"/>
                <a:sym typeface="Open Sans"/>
              </a:rPr>
              <a:t>Patient Considerations - Medication Interactions</a:t>
            </a:r>
            <a:endParaRPr>
              <a:latin typeface="Open Sans"/>
              <a:ea typeface="Open Sans"/>
              <a:cs typeface="Open Sans"/>
              <a:sym typeface="Open Sans"/>
            </a:endParaRPr>
          </a:p>
        </p:txBody>
      </p:sp>
      <p:sp>
        <p:nvSpPr>
          <p:cNvPr id="473" name="Google Shape;473;g3310169d34c_0_44"/>
          <p:cNvSpPr txBox="1">
            <a:spLocks noGrp="1"/>
          </p:cNvSpPr>
          <p:nvPr>
            <p:ph type="body" idx="1"/>
          </p:nvPr>
        </p:nvSpPr>
        <p:spPr>
          <a:xfrm>
            <a:off x="340625" y="1636525"/>
            <a:ext cx="4042200" cy="3125400"/>
          </a:xfrm>
          <a:prstGeom prst="rect">
            <a:avLst/>
          </a:prstGeom>
          <a:gradFill>
            <a:gsLst>
              <a:gs pos="0">
                <a:srgbClr val="DBD4EB"/>
              </a:gs>
              <a:gs pos="100000">
                <a:srgbClr val="9080BB"/>
              </a:gs>
            </a:gsLst>
            <a:path path="circle">
              <a:fillToRect l="50000" t="50000" r="50000" b="50000"/>
            </a:path>
            <a:tileRect/>
          </a:gradFill>
          <a:ln w="19050" cap="flat" cmpd="sng">
            <a:solidFill>
              <a:srgbClr val="351C75"/>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Benzodiazepines</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Muted effects; hold day of tx</a:t>
            </a:r>
            <a:endParaRPr sz="11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Lamotrigine</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Muted effects</a:t>
            </a:r>
            <a:endParaRPr sz="11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Stimulants </a:t>
            </a:r>
            <a:r>
              <a:rPr lang="en" sz="1100">
                <a:solidFill>
                  <a:schemeClr val="dk1"/>
                </a:solidFill>
                <a:latin typeface="Open Sans"/>
                <a:ea typeface="Open Sans"/>
                <a:cs typeface="Open Sans"/>
                <a:sym typeface="Open Sans"/>
              </a:rPr>
              <a:t>→ hold day of tx</a:t>
            </a:r>
            <a:endParaRPr sz="11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endParaRPr>
          </a:p>
          <a:p>
            <a:pPr marL="0" lvl="0" indent="0" algn="l" rtl="0">
              <a:lnSpc>
                <a:spcPct val="100000"/>
              </a:lnSpc>
              <a:spcBef>
                <a:spcPts val="0"/>
              </a:spcBef>
              <a:spcAft>
                <a:spcPts val="0"/>
              </a:spcAft>
              <a:buNone/>
            </a:pPr>
            <a:endParaRPr sz="145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300" b="1">
              <a:solidFill>
                <a:schemeClr val="dk1"/>
              </a:solidFill>
              <a:latin typeface="Open Sans"/>
              <a:ea typeface="Open Sans"/>
              <a:cs typeface="Open Sans"/>
              <a:sym typeface="Open Sans"/>
            </a:endParaRPr>
          </a:p>
        </p:txBody>
      </p:sp>
      <p:sp>
        <p:nvSpPr>
          <p:cNvPr id="474" name="Google Shape;474;g3310169d34c_0_44"/>
          <p:cNvSpPr txBox="1"/>
          <p:nvPr/>
        </p:nvSpPr>
        <p:spPr>
          <a:xfrm>
            <a:off x="4800600" y="1630226"/>
            <a:ext cx="4042200" cy="3125400"/>
          </a:xfrm>
          <a:prstGeom prst="rect">
            <a:avLst/>
          </a:prstGeom>
          <a:gradFill>
            <a:gsLst>
              <a:gs pos="0">
                <a:srgbClr val="D4E5F5"/>
              </a:gs>
              <a:gs pos="100000">
                <a:srgbClr val="70A4D5"/>
              </a:gs>
            </a:gsLst>
            <a:path path="circle">
              <a:fillToRect l="50000" t="50000" r="50000" b="50000"/>
            </a:path>
            <a:tileRect/>
          </a:gradFill>
          <a:ln w="1905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SSRIs/SNRIs/TCAs</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Muted effects and ↓ efficacy</a:t>
            </a:r>
            <a:endParaRPr sz="11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Mirtazapine &amp; Trazodone</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Muted effects</a:t>
            </a:r>
            <a:endParaRPr sz="11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MAOIs</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Contraindicated - serotonin toxicity</a:t>
            </a:r>
            <a:endParaRPr sz="11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Benzodiazepines</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Muted effects, possible ↓ efficacy</a:t>
            </a:r>
            <a:endParaRPr sz="11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Stimulants </a:t>
            </a:r>
            <a:r>
              <a:rPr lang="en" sz="1100">
                <a:solidFill>
                  <a:schemeClr val="dk1"/>
                </a:solidFill>
                <a:latin typeface="Open Sans"/>
                <a:ea typeface="Open Sans"/>
                <a:cs typeface="Open Sans"/>
                <a:sym typeface="Open Sans"/>
              </a:rPr>
              <a:t>→ Added stimulant toxicity</a:t>
            </a:r>
            <a:endParaRPr sz="11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None/>
            </a:pPr>
            <a:r>
              <a:rPr lang="en" sz="1300" b="1">
                <a:solidFill>
                  <a:schemeClr val="dk1"/>
                </a:solidFill>
                <a:latin typeface="Open Sans"/>
                <a:ea typeface="Open Sans"/>
                <a:cs typeface="Open Sans"/>
                <a:sym typeface="Open Sans"/>
              </a:rPr>
              <a:t>Lithium </a:t>
            </a:r>
            <a:r>
              <a:rPr lang="en" sz="1100">
                <a:solidFill>
                  <a:schemeClr val="dk1"/>
                </a:solidFill>
                <a:latin typeface="Open Sans"/>
                <a:ea typeface="Open Sans"/>
                <a:cs typeface="Open Sans"/>
                <a:sym typeface="Open Sans"/>
              </a:rPr>
              <a:t>→ Contraindicated - increased risk seizures</a:t>
            </a:r>
            <a:endParaRPr sz="11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1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100">
              <a:solidFill>
                <a:schemeClr val="dk1"/>
              </a:solidFill>
              <a:latin typeface="Open Sans"/>
              <a:ea typeface="Open Sans"/>
              <a:cs typeface="Open Sans"/>
              <a:sym typeface="Open Sans"/>
            </a:endParaRPr>
          </a:p>
          <a:p>
            <a:pPr marL="685800" lvl="0" indent="-68580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CYP2D6 inhibitors (Bupropion)</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Increases blood concentrations of MDMA</a:t>
            </a:r>
            <a:endParaRPr sz="1100">
              <a:solidFill>
                <a:schemeClr val="dk1"/>
              </a:solidFill>
              <a:latin typeface="Open Sans"/>
              <a:ea typeface="Open Sans"/>
              <a:cs typeface="Open Sans"/>
              <a:sym typeface="Open Sans"/>
            </a:endParaRPr>
          </a:p>
          <a:p>
            <a:pPr marL="685800" lvl="0" indent="-685800" algn="l" rtl="0">
              <a:lnSpc>
                <a:spcPct val="115000"/>
              </a:lnSpc>
              <a:spcBef>
                <a:spcPts val="200"/>
              </a:spcBef>
              <a:spcAft>
                <a:spcPts val="0"/>
              </a:spcAft>
              <a:buNone/>
            </a:pPr>
            <a:r>
              <a:rPr lang="en" sz="1300" b="1">
                <a:solidFill>
                  <a:schemeClr val="dk1"/>
                </a:solidFill>
                <a:latin typeface="Open Sans"/>
                <a:ea typeface="Open Sans"/>
                <a:cs typeface="Open Sans"/>
                <a:sym typeface="Open Sans"/>
              </a:rPr>
              <a:t>CYP3A4/5 inhibitors (Ritonavir/cobicistat) </a:t>
            </a:r>
            <a:r>
              <a:rPr lang="en" sz="1300">
                <a:solidFill>
                  <a:schemeClr val="dk1"/>
                </a:solidFill>
                <a:latin typeface="Open Sans"/>
                <a:ea typeface="Open Sans"/>
                <a:cs typeface="Open Sans"/>
                <a:sym typeface="Open Sans"/>
              </a:rPr>
              <a:t> → </a:t>
            </a:r>
            <a:r>
              <a:rPr lang="en" sz="1100">
                <a:solidFill>
                  <a:schemeClr val="dk1"/>
                </a:solidFill>
                <a:latin typeface="Open Sans"/>
                <a:ea typeface="Open Sans"/>
                <a:cs typeface="Open Sans"/>
                <a:sym typeface="Open Sans"/>
              </a:rPr>
              <a:t>Potentially fatal serotonin toxicity</a:t>
            </a:r>
            <a:endParaRPr sz="13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Clr>
                <a:schemeClr val="dk1"/>
              </a:buClr>
              <a:buSzPts val="1100"/>
              <a:buFont typeface="Arial"/>
              <a:buNone/>
            </a:pPr>
            <a:endParaRPr sz="11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300">
              <a:solidFill>
                <a:schemeClr val="dk1"/>
              </a:solidFill>
              <a:latin typeface="Open Sans"/>
              <a:ea typeface="Open Sans"/>
              <a:cs typeface="Open Sans"/>
              <a:sym typeface="Open Sans"/>
            </a:endParaRPr>
          </a:p>
        </p:txBody>
      </p:sp>
      <p:sp>
        <p:nvSpPr>
          <p:cNvPr id="475" name="Google Shape;475;g3310169d34c_0_44"/>
          <p:cNvSpPr txBox="1"/>
          <p:nvPr/>
        </p:nvSpPr>
        <p:spPr>
          <a:xfrm>
            <a:off x="885625" y="4825575"/>
            <a:ext cx="7886700" cy="454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1200"/>
              </a:spcBef>
              <a:spcAft>
                <a:spcPts val="0"/>
              </a:spcAft>
              <a:buClr>
                <a:schemeClr val="dk1"/>
              </a:buClr>
              <a:buSzPts val="800"/>
              <a:buChar char="●"/>
            </a:pPr>
            <a:r>
              <a:rPr lang="en" sz="800">
                <a:solidFill>
                  <a:schemeClr val="dk1"/>
                </a:solidFill>
              </a:rPr>
              <a:t>Mitchell, J.M., et al (2021).  </a:t>
            </a:r>
            <a:r>
              <a:rPr lang="en" sz="800" i="1">
                <a:solidFill>
                  <a:schemeClr val="dk1"/>
                </a:solidFill>
              </a:rPr>
              <a:t>MDMA-assisted therapy for severe PTSD: a randomized, double-blind, placebo-controlled phase 3 study </a:t>
            </a:r>
            <a:endParaRPr sz="800" i="1">
              <a:solidFill>
                <a:schemeClr val="dk1"/>
              </a:solidFill>
            </a:endParaRPr>
          </a:p>
          <a:p>
            <a:pPr marL="0" lvl="0" indent="0" algn="l" rtl="0">
              <a:spcBef>
                <a:spcPts val="1200"/>
              </a:spcBef>
              <a:spcAft>
                <a:spcPts val="0"/>
              </a:spcAft>
              <a:buNone/>
            </a:pPr>
            <a:endParaRPr sz="1800">
              <a:solidFill>
                <a:schemeClr val="dk2"/>
              </a:solidFill>
            </a:endParaRPr>
          </a:p>
        </p:txBody>
      </p:sp>
      <p:sp>
        <p:nvSpPr>
          <p:cNvPr id="476" name="Google Shape;476;g3310169d34c_0_44"/>
          <p:cNvSpPr txBox="1"/>
          <p:nvPr/>
        </p:nvSpPr>
        <p:spPr>
          <a:xfrm>
            <a:off x="1578000" y="1158150"/>
            <a:ext cx="13965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A1A1A"/>
                </a:solidFill>
                <a:latin typeface="Open Sans"/>
                <a:ea typeface="Open Sans"/>
                <a:cs typeface="Open Sans"/>
                <a:sym typeface="Open Sans"/>
              </a:rPr>
              <a:t>KETAMINE</a:t>
            </a:r>
            <a:endParaRPr sz="1800" b="1">
              <a:solidFill>
                <a:srgbClr val="1A1A1A"/>
              </a:solidFill>
              <a:latin typeface="Open Sans"/>
              <a:ea typeface="Open Sans"/>
              <a:cs typeface="Open Sans"/>
              <a:sym typeface="Open Sans"/>
            </a:endParaRPr>
          </a:p>
        </p:txBody>
      </p:sp>
      <p:sp>
        <p:nvSpPr>
          <p:cNvPr id="477" name="Google Shape;477;g3310169d34c_0_44"/>
          <p:cNvSpPr txBox="1"/>
          <p:nvPr/>
        </p:nvSpPr>
        <p:spPr>
          <a:xfrm>
            <a:off x="5221350" y="1158150"/>
            <a:ext cx="32007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MDMA-ASSISTED THERAPY</a:t>
            </a:r>
            <a:endParaRPr sz="1800" b="1">
              <a:solidFill>
                <a:schemeClr val="dk1"/>
              </a:solidFill>
              <a:latin typeface="Open Sans"/>
              <a:ea typeface="Open Sans"/>
              <a:cs typeface="Open Sans"/>
              <a:sym typeface="Open Sans"/>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1"/>
        <p:cNvGrpSpPr/>
        <p:nvPr/>
      </p:nvGrpSpPr>
      <p:grpSpPr>
        <a:xfrm>
          <a:off x="0" y="0"/>
          <a:ext cx="0" cy="0"/>
          <a:chOff x="0" y="0"/>
          <a:chExt cx="0" cy="0"/>
        </a:xfrm>
      </p:grpSpPr>
      <p:sp>
        <p:nvSpPr>
          <p:cNvPr id="482" name="Google Shape;482;g3310169d34c_0_54"/>
          <p:cNvSpPr txBox="1">
            <a:spLocks noGrp="1"/>
          </p:cNvSpPr>
          <p:nvPr>
            <p:ph type="title"/>
          </p:nvPr>
        </p:nvSpPr>
        <p:spPr>
          <a:xfrm>
            <a:off x="420100" y="273850"/>
            <a:ext cx="8493000" cy="994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a:latin typeface="Open Sans"/>
                <a:ea typeface="Open Sans"/>
                <a:cs typeface="Open Sans"/>
                <a:sym typeface="Open Sans"/>
              </a:rPr>
              <a:t>Patient Considerations - Accessibility</a:t>
            </a:r>
            <a:endParaRPr>
              <a:latin typeface="Open Sans"/>
              <a:ea typeface="Open Sans"/>
              <a:cs typeface="Open Sans"/>
              <a:sym typeface="Open Sans"/>
            </a:endParaRPr>
          </a:p>
        </p:txBody>
      </p:sp>
      <p:sp>
        <p:nvSpPr>
          <p:cNvPr id="483" name="Google Shape;483;g3310169d34c_0_54"/>
          <p:cNvSpPr txBox="1">
            <a:spLocks noGrp="1"/>
          </p:cNvSpPr>
          <p:nvPr>
            <p:ph type="body" idx="1"/>
          </p:nvPr>
        </p:nvSpPr>
        <p:spPr>
          <a:xfrm>
            <a:off x="340625" y="1636525"/>
            <a:ext cx="4042200" cy="3125400"/>
          </a:xfrm>
          <a:prstGeom prst="rect">
            <a:avLst/>
          </a:prstGeom>
          <a:gradFill>
            <a:gsLst>
              <a:gs pos="0">
                <a:srgbClr val="DBD4EB"/>
              </a:gs>
              <a:gs pos="100000">
                <a:srgbClr val="9080BB"/>
              </a:gs>
            </a:gsLst>
            <a:path path="circle">
              <a:fillToRect l="50000" t="50000" r="50000" b="50000"/>
            </a:path>
            <a:tileRect/>
          </a:gradFill>
          <a:ln w="19050" cap="flat" cmpd="sng">
            <a:solidFill>
              <a:srgbClr val="351C75"/>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500">
                <a:solidFill>
                  <a:schemeClr val="dk1"/>
                </a:solidFill>
                <a:latin typeface="Open Sans"/>
                <a:ea typeface="Open Sans"/>
                <a:cs typeface="Open Sans"/>
                <a:sym typeface="Open Sans"/>
              </a:rPr>
              <a:t>Legal in all 50 states</a:t>
            </a:r>
            <a:endParaRPr sz="15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500">
              <a:solidFill>
                <a:schemeClr val="dk1"/>
              </a:solidFill>
              <a:latin typeface="Open Sans"/>
              <a:ea typeface="Open Sans"/>
              <a:cs typeface="Open Sans"/>
              <a:sym typeface="Open Sans"/>
            </a:endParaRPr>
          </a:p>
          <a:p>
            <a:pPr marL="0" lvl="0" indent="0" algn="l" rtl="0">
              <a:lnSpc>
                <a:spcPct val="115000"/>
              </a:lnSpc>
              <a:spcBef>
                <a:spcPts val="1800"/>
              </a:spcBef>
              <a:spcAft>
                <a:spcPts val="0"/>
              </a:spcAft>
              <a:buNone/>
            </a:pPr>
            <a:endParaRPr sz="1650" b="1">
              <a:solidFill>
                <a:srgbClr val="333333"/>
              </a:solidFill>
              <a:highlight>
                <a:srgbClr val="FFFFFF"/>
              </a:highlight>
              <a:latin typeface="Roboto"/>
              <a:ea typeface="Roboto"/>
              <a:cs typeface="Roboto"/>
              <a:sym typeface="Roboto"/>
            </a:endParaRPr>
          </a:p>
          <a:p>
            <a:pPr marL="0" lvl="0" indent="0" algn="l" rtl="0">
              <a:lnSpc>
                <a:spcPct val="115000"/>
              </a:lnSpc>
              <a:spcBef>
                <a:spcPts val="1800"/>
              </a:spcBef>
              <a:spcAft>
                <a:spcPts val="0"/>
              </a:spcAft>
              <a:buNone/>
            </a:pPr>
            <a:endParaRPr sz="1650" b="1">
              <a:solidFill>
                <a:srgbClr val="333333"/>
              </a:solidFill>
              <a:highlight>
                <a:srgbClr val="FFFFFF"/>
              </a:highlight>
              <a:latin typeface="Roboto"/>
              <a:ea typeface="Roboto"/>
              <a:cs typeface="Roboto"/>
              <a:sym typeface="Roboto"/>
            </a:endParaRPr>
          </a:p>
          <a:p>
            <a:pPr marL="0" lvl="0" indent="0" algn="l" rtl="0">
              <a:lnSpc>
                <a:spcPct val="115000"/>
              </a:lnSpc>
              <a:spcBef>
                <a:spcPts val="1800"/>
              </a:spcBef>
              <a:spcAft>
                <a:spcPts val="0"/>
              </a:spcAft>
              <a:buClr>
                <a:schemeClr val="dk1"/>
              </a:buClr>
              <a:buSzPts val="1100"/>
              <a:buFont typeface="Arial"/>
              <a:buNone/>
            </a:pPr>
            <a:endParaRPr sz="1650" b="1">
              <a:solidFill>
                <a:srgbClr val="333333"/>
              </a:solidFill>
              <a:highlight>
                <a:srgbClr val="FFFFFF"/>
              </a:highlight>
              <a:latin typeface="Roboto"/>
              <a:ea typeface="Roboto"/>
              <a:cs typeface="Roboto"/>
              <a:sym typeface="Roboto"/>
            </a:endParaRPr>
          </a:p>
          <a:p>
            <a:pPr marL="0" lvl="0" indent="0" algn="l" rtl="0">
              <a:lnSpc>
                <a:spcPct val="115000"/>
              </a:lnSpc>
              <a:spcBef>
                <a:spcPts val="400"/>
              </a:spcBef>
              <a:spcAft>
                <a:spcPts val="0"/>
              </a:spcAft>
              <a:buNone/>
            </a:pPr>
            <a:endParaRPr sz="15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45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300" b="1">
              <a:solidFill>
                <a:schemeClr val="dk1"/>
              </a:solidFill>
              <a:latin typeface="Open Sans"/>
              <a:ea typeface="Open Sans"/>
              <a:cs typeface="Open Sans"/>
              <a:sym typeface="Open Sans"/>
            </a:endParaRPr>
          </a:p>
        </p:txBody>
      </p:sp>
      <p:sp>
        <p:nvSpPr>
          <p:cNvPr id="484" name="Google Shape;484;g3310169d34c_0_54"/>
          <p:cNvSpPr txBox="1"/>
          <p:nvPr/>
        </p:nvSpPr>
        <p:spPr>
          <a:xfrm>
            <a:off x="4800600" y="1630225"/>
            <a:ext cx="4042200" cy="3125400"/>
          </a:xfrm>
          <a:prstGeom prst="rect">
            <a:avLst/>
          </a:prstGeom>
          <a:gradFill>
            <a:gsLst>
              <a:gs pos="0">
                <a:srgbClr val="D4E5F5"/>
              </a:gs>
              <a:gs pos="100000">
                <a:srgbClr val="70A4D5"/>
              </a:gs>
            </a:gsLst>
            <a:path path="circle">
              <a:fillToRect l="50000" t="50000" r="50000" b="50000"/>
            </a:path>
            <a:tileRect/>
          </a:gradFill>
          <a:ln w="1905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Only legal if part of clinical trial</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u="sng">
                <a:solidFill>
                  <a:schemeClr val="dk1"/>
                </a:solidFill>
                <a:latin typeface="Open Sans"/>
                <a:ea typeface="Open Sans"/>
                <a:cs typeface="Open Sans"/>
                <a:sym typeface="Open Sans"/>
              </a:rPr>
              <a:t>Recruiting </a:t>
            </a:r>
            <a:r>
              <a:rPr lang="en" sz="1000">
                <a:solidFill>
                  <a:schemeClr val="dk1"/>
                </a:solidFill>
                <a:latin typeface="Open Sans"/>
                <a:ea typeface="Open Sans"/>
                <a:cs typeface="Open Sans"/>
                <a:sym typeface="Open Sans"/>
              </a:rPr>
              <a:t>(as of 2/16/25):</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b="1">
                <a:solidFill>
                  <a:schemeClr val="dk1"/>
                </a:solidFill>
                <a:latin typeface="Open Sans"/>
                <a:ea typeface="Open Sans"/>
                <a:cs typeface="Open Sans"/>
                <a:sym typeface="Open Sans"/>
              </a:rPr>
              <a:t>MDMA Plus Exposure Therapy for PTSD </a:t>
            </a:r>
            <a:endParaRPr sz="10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(Emory University)</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b="1">
                <a:solidFill>
                  <a:schemeClr val="dk1"/>
                </a:solidFill>
                <a:latin typeface="Open Sans"/>
                <a:ea typeface="Open Sans"/>
                <a:cs typeface="Open Sans"/>
                <a:sym typeface="Open Sans"/>
              </a:rPr>
              <a:t>MDMA for AUD/PTSD Comorbidity</a:t>
            </a:r>
            <a:endParaRPr sz="10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(Brown University)</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b="1">
                <a:solidFill>
                  <a:schemeClr val="dk1"/>
                </a:solidFill>
                <a:latin typeface="Open Sans"/>
                <a:ea typeface="Open Sans"/>
                <a:cs typeface="Open Sans"/>
                <a:sym typeface="Open Sans"/>
              </a:rPr>
              <a:t>MDMA-Assisted Massed Prolonged Exposure for PTSD (MDMA-PE)  </a:t>
            </a:r>
            <a:r>
              <a:rPr lang="en" sz="1000">
                <a:solidFill>
                  <a:schemeClr val="dk1"/>
                </a:solidFill>
                <a:latin typeface="Open Sans"/>
                <a:ea typeface="Open Sans"/>
                <a:cs typeface="Open Sans"/>
                <a:sym typeface="Open Sans"/>
              </a:rPr>
              <a:t>(VA - San Diego)</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b="1">
                <a:solidFill>
                  <a:schemeClr val="dk1"/>
                </a:solidFill>
                <a:latin typeface="Open Sans"/>
                <a:ea typeface="Open Sans"/>
                <a:cs typeface="Open Sans"/>
                <a:sym typeface="Open Sans"/>
              </a:rPr>
              <a:t>MDMA-Assisted Brief Cognitive Behavioral Conjoint Therapy for PTSD (MDMA-bCBCT)</a:t>
            </a:r>
            <a:r>
              <a:rPr lang="en" sz="1000">
                <a:solidFill>
                  <a:schemeClr val="dk1"/>
                </a:solidFill>
                <a:latin typeface="Open Sans"/>
                <a:ea typeface="Open Sans"/>
                <a:cs typeface="Open Sans"/>
                <a:sym typeface="Open Sans"/>
              </a:rPr>
              <a:t> (VA - San Diego)</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u="sng">
                <a:solidFill>
                  <a:schemeClr val="dk1"/>
                </a:solidFill>
                <a:latin typeface="Open Sans"/>
                <a:ea typeface="Open Sans"/>
                <a:cs typeface="Open Sans"/>
                <a:sym typeface="Open Sans"/>
              </a:rPr>
              <a:t>Not Yet Recruiting </a:t>
            </a:r>
            <a:r>
              <a:rPr lang="en" sz="1000">
                <a:solidFill>
                  <a:schemeClr val="dk1"/>
                </a:solidFill>
                <a:latin typeface="Open Sans"/>
                <a:ea typeface="Open Sans"/>
                <a:cs typeface="Open Sans"/>
                <a:sym typeface="Open Sans"/>
              </a:rPr>
              <a:t>(as of 2/16/25):</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b="1">
                <a:solidFill>
                  <a:schemeClr val="dk1"/>
                </a:solidFill>
                <a:latin typeface="Open Sans"/>
                <a:ea typeface="Open Sans"/>
                <a:cs typeface="Open Sans"/>
                <a:sym typeface="Open Sans"/>
              </a:rPr>
              <a:t>MDMA-Assisted Therapy vs CPT for Veterans with Severe PTSD </a:t>
            </a:r>
            <a:r>
              <a:rPr lang="en" sz="1000">
                <a:solidFill>
                  <a:schemeClr val="dk1"/>
                </a:solidFill>
                <a:latin typeface="Open Sans"/>
                <a:ea typeface="Open Sans"/>
                <a:cs typeface="Open Sans"/>
                <a:sym typeface="Open Sans"/>
              </a:rPr>
              <a:t>(VA - Palo Alto)</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Open Sans"/>
                <a:ea typeface="Open Sans"/>
                <a:cs typeface="Open Sans"/>
                <a:sym typeface="Open Sans"/>
              </a:rPr>
              <a:t>MDMA-Assisted Therapy for Veterans with Moderate to Severe PTSD</a:t>
            </a:r>
            <a:r>
              <a:rPr lang="en" sz="1000">
                <a:solidFill>
                  <a:schemeClr val="dk1"/>
                </a:solidFill>
                <a:latin typeface="Open Sans"/>
                <a:ea typeface="Open Sans"/>
                <a:cs typeface="Open Sans"/>
                <a:sym typeface="Open Sans"/>
              </a:rPr>
              <a:t> (VA - Los Angeles)</a:t>
            </a:r>
            <a:endParaRPr sz="1000">
              <a:solidFill>
                <a:schemeClr val="dk1"/>
              </a:solidFill>
              <a:latin typeface="Open Sans"/>
              <a:ea typeface="Open Sans"/>
              <a:cs typeface="Open Sans"/>
              <a:sym typeface="Open Sans"/>
            </a:endParaRPr>
          </a:p>
        </p:txBody>
      </p:sp>
      <p:sp>
        <p:nvSpPr>
          <p:cNvPr id="485" name="Google Shape;485;g3310169d34c_0_54"/>
          <p:cNvSpPr txBox="1"/>
          <p:nvPr/>
        </p:nvSpPr>
        <p:spPr>
          <a:xfrm>
            <a:off x="6948825" y="4825575"/>
            <a:ext cx="1823400" cy="45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800">
                <a:solidFill>
                  <a:schemeClr val="dk1"/>
                </a:solidFill>
              </a:rPr>
              <a:t>Source: Clinicaltrials.gov</a:t>
            </a:r>
            <a:endParaRPr sz="800" i="1">
              <a:solidFill>
                <a:schemeClr val="dk1"/>
              </a:solidFill>
            </a:endParaRPr>
          </a:p>
          <a:p>
            <a:pPr marL="0" lvl="0" indent="0" algn="l" rtl="0">
              <a:spcBef>
                <a:spcPts val="1200"/>
              </a:spcBef>
              <a:spcAft>
                <a:spcPts val="0"/>
              </a:spcAft>
              <a:buNone/>
            </a:pPr>
            <a:endParaRPr sz="1800">
              <a:solidFill>
                <a:schemeClr val="dk2"/>
              </a:solidFill>
            </a:endParaRPr>
          </a:p>
        </p:txBody>
      </p:sp>
      <p:sp>
        <p:nvSpPr>
          <p:cNvPr id="486" name="Google Shape;486;g3310169d34c_0_54"/>
          <p:cNvSpPr txBox="1"/>
          <p:nvPr/>
        </p:nvSpPr>
        <p:spPr>
          <a:xfrm>
            <a:off x="1578000" y="1158150"/>
            <a:ext cx="13965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A1A1A"/>
                </a:solidFill>
                <a:latin typeface="Open Sans"/>
                <a:ea typeface="Open Sans"/>
                <a:cs typeface="Open Sans"/>
                <a:sym typeface="Open Sans"/>
              </a:rPr>
              <a:t>KETAMINE</a:t>
            </a:r>
            <a:endParaRPr sz="1800" b="1">
              <a:solidFill>
                <a:srgbClr val="1A1A1A"/>
              </a:solidFill>
              <a:latin typeface="Open Sans"/>
              <a:ea typeface="Open Sans"/>
              <a:cs typeface="Open Sans"/>
              <a:sym typeface="Open Sans"/>
            </a:endParaRPr>
          </a:p>
        </p:txBody>
      </p:sp>
      <p:sp>
        <p:nvSpPr>
          <p:cNvPr id="487" name="Google Shape;487;g3310169d34c_0_54"/>
          <p:cNvSpPr txBox="1"/>
          <p:nvPr/>
        </p:nvSpPr>
        <p:spPr>
          <a:xfrm>
            <a:off x="5221350" y="1158150"/>
            <a:ext cx="32007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A1A1A"/>
                </a:solidFill>
                <a:latin typeface="Open Sans"/>
                <a:ea typeface="Open Sans"/>
                <a:cs typeface="Open Sans"/>
                <a:sym typeface="Open Sans"/>
              </a:rPr>
              <a:t>MDMA-ASSISTED THERAPY</a:t>
            </a:r>
            <a:endParaRPr sz="1800" b="1">
              <a:solidFill>
                <a:srgbClr val="1A1A1A"/>
              </a:solidFill>
              <a:latin typeface="Open Sans"/>
              <a:ea typeface="Open Sans"/>
              <a:cs typeface="Open Sans"/>
              <a:sym typeface="Open Sans"/>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pic>
        <p:nvPicPr>
          <p:cNvPr id="492" name="Google Shape;492;g331e4d505bc_0_10"/>
          <p:cNvPicPr preferRelativeResize="0"/>
          <p:nvPr/>
        </p:nvPicPr>
        <p:blipFill>
          <a:blip r:embed="rId3">
            <a:alphaModFix/>
          </a:blip>
          <a:stretch>
            <a:fillRect/>
          </a:stretch>
        </p:blipFill>
        <p:spPr>
          <a:xfrm>
            <a:off x="719191" y="0"/>
            <a:ext cx="7705617"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6"/>
        <p:cNvGrpSpPr/>
        <p:nvPr/>
      </p:nvGrpSpPr>
      <p:grpSpPr>
        <a:xfrm>
          <a:off x="0" y="0"/>
          <a:ext cx="0" cy="0"/>
          <a:chOff x="0" y="0"/>
          <a:chExt cx="0" cy="0"/>
        </a:xfrm>
      </p:grpSpPr>
      <p:sp>
        <p:nvSpPr>
          <p:cNvPr id="497" name="Google Shape;497;g3310169d34c_0_75"/>
          <p:cNvSpPr txBox="1">
            <a:spLocks noGrp="1"/>
          </p:cNvSpPr>
          <p:nvPr>
            <p:ph type="title"/>
          </p:nvPr>
        </p:nvSpPr>
        <p:spPr>
          <a:xfrm>
            <a:off x="2274450" y="289150"/>
            <a:ext cx="65814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Back to Our 55y Veteran with PTSD…</a:t>
            </a:r>
            <a:endParaRPr>
              <a:latin typeface="Open Sans"/>
              <a:ea typeface="Open Sans"/>
              <a:cs typeface="Open Sans"/>
              <a:sym typeface="Open Sans"/>
            </a:endParaRPr>
          </a:p>
        </p:txBody>
      </p:sp>
      <p:pic>
        <p:nvPicPr>
          <p:cNvPr id="498" name="Google Shape;498;g3310169d34c_0_75"/>
          <p:cNvPicPr preferRelativeResize="0"/>
          <p:nvPr/>
        </p:nvPicPr>
        <p:blipFill>
          <a:blip r:embed="rId3">
            <a:alphaModFix/>
          </a:blip>
          <a:stretch>
            <a:fillRect/>
          </a:stretch>
        </p:blipFill>
        <p:spPr>
          <a:xfrm>
            <a:off x="-1328997" y="0"/>
            <a:ext cx="3572395" cy="5143501"/>
          </a:xfrm>
          <a:prstGeom prst="rect">
            <a:avLst/>
          </a:prstGeom>
          <a:noFill/>
          <a:ln>
            <a:noFill/>
          </a:ln>
        </p:spPr>
      </p:pic>
      <p:sp>
        <p:nvSpPr>
          <p:cNvPr id="499" name="Google Shape;499;g3310169d34c_0_75"/>
          <p:cNvSpPr txBox="1">
            <a:spLocks noGrp="1"/>
          </p:cNvSpPr>
          <p:nvPr>
            <p:ph type="body" idx="1"/>
          </p:nvPr>
        </p:nvSpPr>
        <p:spPr>
          <a:xfrm>
            <a:off x="2656900" y="1335125"/>
            <a:ext cx="5892900" cy="9942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200"/>
              </a:spcBef>
              <a:spcAft>
                <a:spcPts val="0"/>
              </a:spcAft>
              <a:buSzPts val="1600"/>
              <a:buFont typeface="Open Sans"/>
              <a:buChar char="●"/>
            </a:pPr>
            <a:r>
              <a:rPr lang="en" sz="1600" b="1">
                <a:solidFill>
                  <a:schemeClr val="dk1"/>
                </a:solidFill>
                <a:latin typeface="Open Sans"/>
                <a:ea typeface="Open Sans"/>
                <a:cs typeface="Open Sans"/>
                <a:sym typeface="Open Sans"/>
              </a:rPr>
              <a:t>Ketamine </a:t>
            </a:r>
            <a:r>
              <a:rPr lang="en" sz="1600">
                <a:solidFill>
                  <a:schemeClr val="dk1"/>
                </a:solidFill>
                <a:latin typeface="Open Sans"/>
                <a:ea typeface="Open Sans"/>
                <a:cs typeface="Open Sans"/>
                <a:sym typeface="Open Sans"/>
              </a:rPr>
              <a:t>= Rapid relief, help with depression, ongoing treatment. </a:t>
            </a:r>
            <a:endParaRPr sz="100">
              <a:solidFill>
                <a:schemeClr val="dk1"/>
              </a:solidFill>
              <a:latin typeface="Open Sans"/>
              <a:ea typeface="Open Sans"/>
              <a:cs typeface="Open Sans"/>
              <a:sym typeface="Open Sans"/>
            </a:endParaRPr>
          </a:p>
          <a:p>
            <a:pPr marL="457200" lvl="0" indent="-330200" algn="l" rtl="0">
              <a:lnSpc>
                <a:spcPct val="115000"/>
              </a:lnSpc>
              <a:spcBef>
                <a:spcPts val="0"/>
              </a:spcBef>
              <a:spcAft>
                <a:spcPts val="0"/>
              </a:spcAft>
              <a:buSzPts val="1600"/>
              <a:buFont typeface="Open Sans"/>
              <a:buChar char="●"/>
            </a:pPr>
            <a:r>
              <a:rPr lang="en" sz="1600" b="1">
                <a:solidFill>
                  <a:schemeClr val="dk1"/>
                </a:solidFill>
                <a:latin typeface="Open Sans"/>
                <a:ea typeface="Open Sans"/>
                <a:cs typeface="Open Sans"/>
                <a:sym typeface="Open Sans"/>
              </a:rPr>
              <a:t>MDMA</a:t>
            </a:r>
            <a:r>
              <a:rPr lang="en" sz="1600">
                <a:solidFill>
                  <a:schemeClr val="dk1"/>
                </a:solidFill>
                <a:latin typeface="Open Sans"/>
                <a:ea typeface="Open Sans"/>
                <a:cs typeface="Open Sans"/>
                <a:sym typeface="Open Sans"/>
              </a:rPr>
              <a:t> = Deep trauma processing, lasting change.</a:t>
            </a:r>
            <a:endParaRPr sz="1600">
              <a:solidFill>
                <a:schemeClr val="dk1"/>
              </a:solidFill>
              <a:latin typeface="Open Sans"/>
              <a:ea typeface="Open Sans"/>
              <a:cs typeface="Open Sans"/>
              <a:sym typeface="Open Sans"/>
            </a:endParaRPr>
          </a:p>
          <a:p>
            <a:pPr marL="0" lvl="0" indent="0" algn="l" rtl="0">
              <a:lnSpc>
                <a:spcPct val="100000"/>
              </a:lnSpc>
              <a:spcBef>
                <a:spcPts val="1200"/>
              </a:spcBef>
              <a:spcAft>
                <a:spcPts val="0"/>
              </a:spcAft>
              <a:buNone/>
            </a:pPr>
            <a:endParaRPr sz="145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45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450">
                <a:solidFill>
                  <a:schemeClr val="dk1"/>
                </a:solidFill>
                <a:latin typeface="Open Sans"/>
                <a:ea typeface="Open Sans"/>
                <a:cs typeface="Open Sans"/>
                <a:sym typeface="Open Sans"/>
              </a:rPr>
              <a:t>In an ideal world …..could benefit from both</a:t>
            </a: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450">
                <a:solidFill>
                  <a:schemeClr val="dk1"/>
                </a:solidFill>
                <a:latin typeface="Open Sans"/>
                <a:ea typeface="Open Sans"/>
                <a:cs typeface="Open Sans"/>
                <a:sym typeface="Open Sans"/>
              </a:rPr>
              <a:t>	</a:t>
            </a: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450">
                <a:solidFill>
                  <a:schemeClr val="dk1"/>
                </a:solidFill>
                <a:latin typeface="Open Sans"/>
                <a:ea typeface="Open Sans"/>
                <a:cs typeface="Open Sans"/>
                <a:sym typeface="Open Sans"/>
              </a:rPr>
              <a:t>Ketamine first to help taper off antidepressant &amp; improve depression &amp; SI</a:t>
            </a: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450">
                <a:solidFill>
                  <a:schemeClr val="dk1"/>
                </a:solidFill>
                <a:latin typeface="Open Sans"/>
                <a:ea typeface="Open Sans"/>
                <a:cs typeface="Open Sans"/>
                <a:sym typeface="Open Sans"/>
              </a:rPr>
              <a:t>MDMA to focus on PTSD </a:t>
            </a:r>
            <a:r>
              <a:rPr lang="en" sz="1450" i="1">
                <a:solidFill>
                  <a:schemeClr val="dk1"/>
                </a:solidFill>
                <a:latin typeface="Open Sans"/>
                <a:ea typeface="Open Sans"/>
                <a:cs typeface="Open Sans"/>
                <a:sym typeface="Open Sans"/>
              </a:rPr>
              <a:t> </a:t>
            </a:r>
            <a:endParaRPr sz="1450" b="1">
              <a:solidFill>
                <a:schemeClr val="dk1"/>
              </a:solidFill>
              <a:latin typeface="Open Sans"/>
              <a:ea typeface="Open Sans"/>
              <a:cs typeface="Open Sans"/>
              <a:sym typeface="Open Sans"/>
            </a:endParaRPr>
          </a:p>
        </p:txBody>
      </p:sp>
      <p:grpSp>
        <p:nvGrpSpPr>
          <p:cNvPr id="500" name="Google Shape;500;g3310169d34c_0_75"/>
          <p:cNvGrpSpPr/>
          <p:nvPr/>
        </p:nvGrpSpPr>
        <p:grpSpPr>
          <a:xfrm>
            <a:off x="114299" y="4580297"/>
            <a:ext cx="8866344" cy="453469"/>
            <a:chOff x="65313" y="4367865"/>
            <a:chExt cx="9038989" cy="665789"/>
          </a:xfrm>
        </p:grpSpPr>
        <p:pic>
          <p:nvPicPr>
            <p:cNvPr id="501" name="Google Shape;501;g3310169d34c_0_75"/>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502" name="Google Shape;502;g3310169d34c_0_75"/>
            <p:cNvGrpSpPr/>
            <p:nvPr/>
          </p:nvGrpSpPr>
          <p:grpSpPr>
            <a:xfrm>
              <a:off x="65313" y="4386418"/>
              <a:ext cx="7651464" cy="628677"/>
              <a:chOff x="392525" y="4397325"/>
              <a:chExt cx="8127750" cy="611375"/>
            </a:xfrm>
          </p:grpSpPr>
          <p:pic>
            <p:nvPicPr>
              <p:cNvPr id="503" name="Google Shape;503;g3310169d34c_0_75"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504" name="Google Shape;504;g3310169d34c_0_75"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505" name="Google Shape;505;g3310169d34c_0_75"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506" name="Google Shape;506;g3310169d34c_0_75"/>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0"/>
        <p:cNvGrpSpPr/>
        <p:nvPr/>
      </p:nvGrpSpPr>
      <p:grpSpPr>
        <a:xfrm>
          <a:off x="0" y="0"/>
          <a:ext cx="0" cy="0"/>
          <a:chOff x="0" y="0"/>
          <a:chExt cx="0" cy="0"/>
        </a:xfrm>
      </p:grpSpPr>
      <p:sp>
        <p:nvSpPr>
          <p:cNvPr id="511" name="Google Shape;511;g32e9c5f3243_0_82"/>
          <p:cNvSpPr/>
          <p:nvPr/>
        </p:nvSpPr>
        <p:spPr>
          <a:xfrm>
            <a:off x="0" y="0"/>
            <a:ext cx="9141600" cy="5143500"/>
          </a:xfrm>
          <a:prstGeom prst="rect">
            <a:avLst/>
          </a:prstGeom>
          <a:solidFill>
            <a:srgbClr val="CFE2F3"/>
          </a:solidFill>
          <a:ln>
            <a:noFill/>
          </a:ln>
        </p:spPr>
        <p:txBody>
          <a:bodyPr spcFirstLastPara="1" wrap="square" lIns="91425" tIns="45700" rIns="91425" bIns="45700" anchor="ctr" anchorCtr="0">
            <a:noAutofit/>
          </a:bodyPr>
          <a:lstStyle/>
          <a:p>
            <a:pPr marL="171450" marR="0" lvl="0" indent="-171450" algn="l" rtl="0">
              <a:lnSpc>
                <a:spcPct val="90000"/>
              </a:lnSpc>
              <a:spcBef>
                <a:spcPts val="750"/>
              </a:spcBef>
              <a:spcAft>
                <a:spcPts val="0"/>
              </a:spcAft>
              <a:buClr>
                <a:schemeClr val="lt1"/>
              </a:buClr>
              <a:buSzPts val="2100"/>
              <a:buFont typeface="Arial"/>
              <a:buChar char="●"/>
            </a:pPr>
            <a:r>
              <a:rPr lang="en" sz="2400" b="0" i="0" u="none" strike="noStrike" cap="none">
                <a:solidFill>
                  <a:schemeClr val="lt1"/>
                </a:solidFill>
                <a:latin typeface="Arial"/>
                <a:ea typeface="Arial"/>
                <a:cs typeface="Arial"/>
                <a:sym typeface="Arial"/>
              </a:rPr>
              <a:t>Leslie Me</a:t>
            </a:r>
            <a:endParaRPr sz="1400" b="0" i="0" u="none" strike="noStrike" cap="none">
              <a:solidFill>
                <a:srgbClr val="000000"/>
              </a:solidFill>
              <a:latin typeface="Arial"/>
              <a:ea typeface="Arial"/>
              <a:cs typeface="Arial"/>
              <a:sym typeface="Arial"/>
            </a:endParaRPr>
          </a:p>
        </p:txBody>
      </p:sp>
      <p:sp>
        <p:nvSpPr>
          <p:cNvPr id="512" name="Google Shape;512;g32e9c5f3243_0_82"/>
          <p:cNvSpPr txBox="1"/>
          <p:nvPr/>
        </p:nvSpPr>
        <p:spPr>
          <a:xfrm>
            <a:off x="3824775" y="1249125"/>
            <a:ext cx="3868800" cy="642300"/>
          </a:xfrm>
          <a:prstGeom prst="rect">
            <a:avLst/>
          </a:prstGeom>
          <a:noFill/>
          <a:ln>
            <a:noFill/>
          </a:ln>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rgbClr val="000000"/>
              </a:buClr>
              <a:buSzPts val="275"/>
              <a:buFont typeface="Arial"/>
              <a:buNone/>
            </a:pPr>
            <a:r>
              <a:rPr lang="en" sz="2900" b="1">
                <a:solidFill>
                  <a:schemeClr val="dk1"/>
                </a:solidFill>
                <a:latin typeface="Century Gothic"/>
                <a:ea typeface="Century Gothic"/>
                <a:cs typeface="Century Gothic"/>
                <a:sym typeface="Century Gothic"/>
              </a:rPr>
              <a:t>Psilocybin</a:t>
            </a:r>
            <a:endParaRPr sz="2900" b="1" i="0" u="none" strike="noStrike" cap="none">
              <a:solidFill>
                <a:schemeClr val="dk1"/>
              </a:solidFill>
              <a:latin typeface="Century Gothic"/>
              <a:ea typeface="Century Gothic"/>
              <a:cs typeface="Century Gothic"/>
              <a:sym typeface="Century Gothic"/>
            </a:endParaRPr>
          </a:p>
        </p:txBody>
      </p:sp>
      <p:pic>
        <p:nvPicPr>
          <p:cNvPr id="513" name="Google Shape;513;g32e9c5f3243_0_82"/>
          <p:cNvPicPr preferRelativeResize="0"/>
          <p:nvPr/>
        </p:nvPicPr>
        <p:blipFill rotWithShape="1">
          <a:blip r:embed="rId3">
            <a:alphaModFix/>
          </a:blip>
          <a:srcRect l="17570" r="17570"/>
          <a:stretch/>
        </p:blipFill>
        <p:spPr>
          <a:xfrm>
            <a:off x="-62900" y="0"/>
            <a:ext cx="3132064" cy="51435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514" name="Google Shape;514;g32e9c5f3243_0_82"/>
          <p:cNvSpPr/>
          <p:nvPr/>
        </p:nvSpPr>
        <p:spPr>
          <a:xfrm rot="10800000" flipH="1">
            <a:off x="3592989" y="2228388"/>
            <a:ext cx="4630817" cy="16185"/>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5" name="Google Shape;515;g32e9c5f3243_0_82"/>
          <p:cNvSpPr txBox="1"/>
          <p:nvPr/>
        </p:nvSpPr>
        <p:spPr>
          <a:xfrm>
            <a:off x="3702525" y="2646900"/>
            <a:ext cx="4663200" cy="13920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1400"/>
              <a:buFont typeface="Arial"/>
              <a:buNone/>
            </a:pPr>
            <a:r>
              <a:rPr lang="en" sz="1900" b="1">
                <a:solidFill>
                  <a:schemeClr val="dk1"/>
                </a:solidFill>
                <a:latin typeface="Century Gothic"/>
                <a:ea typeface="Century Gothic"/>
                <a:cs typeface="Century Gothic"/>
                <a:sym typeface="Century Gothic"/>
              </a:rPr>
              <a:t>Mikhail Kogan, MD</a:t>
            </a:r>
            <a:endParaRPr sz="1900" b="1">
              <a:solidFill>
                <a:schemeClr val="dk1"/>
              </a:solidFill>
              <a:latin typeface="Century Gothic"/>
              <a:ea typeface="Century Gothic"/>
              <a:cs typeface="Century Gothic"/>
              <a:sym typeface="Century Gothic"/>
            </a:endParaRPr>
          </a:p>
          <a:p>
            <a:pPr marL="0" lvl="0" indent="0" algn="l" rtl="0">
              <a:spcBef>
                <a:spcPts val="75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George Washington University</a:t>
            </a:r>
            <a:endParaRPr sz="1800">
              <a:solidFill>
                <a:schemeClr val="dk1"/>
              </a:solidFill>
              <a:latin typeface="Century Gothic"/>
              <a:ea typeface="Century Gothic"/>
              <a:cs typeface="Century Gothic"/>
              <a:sym typeface="Century Gothic"/>
            </a:endParaRPr>
          </a:p>
          <a:p>
            <a:pPr marL="0" lvl="0" indent="0" algn="l" rtl="0">
              <a:spcBef>
                <a:spcPts val="10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GW Center for Integrative Medicine</a:t>
            </a:r>
            <a:endParaRPr sz="1900" b="1">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p:txBody>
      </p:sp>
      <p:grpSp>
        <p:nvGrpSpPr>
          <p:cNvPr id="516" name="Google Shape;516;g32e9c5f3243_0_82"/>
          <p:cNvGrpSpPr/>
          <p:nvPr/>
        </p:nvGrpSpPr>
        <p:grpSpPr>
          <a:xfrm>
            <a:off x="114299" y="4580297"/>
            <a:ext cx="8866344" cy="453469"/>
            <a:chOff x="65313" y="4367865"/>
            <a:chExt cx="9038989" cy="665789"/>
          </a:xfrm>
        </p:grpSpPr>
        <p:pic>
          <p:nvPicPr>
            <p:cNvPr id="517" name="Google Shape;517;g32e9c5f3243_0_82"/>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518" name="Google Shape;518;g32e9c5f3243_0_82"/>
            <p:cNvGrpSpPr/>
            <p:nvPr/>
          </p:nvGrpSpPr>
          <p:grpSpPr>
            <a:xfrm>
              <a:off x="65313" y="4386418"/>
              <a:ext cx="7651464" cy="628677"/>
              <a:chOff x="392525" y="4397325"/>
              <a:chExt cx="8127750" cy="611375"/>
            </a:xfrm>
          </p:grpSpPr>
          <p:pic>
            <p:nvPicPr>
              <p:cNvPr id="519" name="Google Shape;519;g32e9c5f3243_0_82"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520" name="Google Shape;520;g32e9c5f3243_0_82"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521" name="Google Shape;521;g32e9c5f3243_0_82"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522" name="Google Shape;522;g32e9c5f3243_0_82"/>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331e4d505bc_0_113"/>
          <p:cNvSpPr txBox="1">
            <a:spLocks noGrp="1"/>
          </p:cNvSpPr>
          <p:nvPr>
            <p:ph type="title"/>
          </p:nvPr>
        </p:nvSpPr>
        <p:spPr>
          <a:xfrm>
            <a:off x="218300" y="228175"/>
            <a:ext cx="85833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entury Gothic"/>
                <a:ea typeface="Century Gothic"/>
                <a:cs typeface="Century Gothic"/>
                <a:sym typeface="Century Gothic"/>
              </a:rPr>
              <a:t>From last year in Cleveland, IRCIMH 2024</a:t>
            </a:r>
            <a:endParaRPr b="1">
              <a:latin typeface="Century Gothic"/>
              <a:ea typeface="Century Gothic"/>
              <a:cs typeface="Century Gothic"/>
              <a:sym typeface="Century Gothic"/>
            </a:endParaRPr>
          </a:p>
        </p:txBody>
      </p:sp>
      <p:sp>
        <p:nvSpPr>
          <p:cNvPr id="215" name="Google Shape;215;g331e4d505bc_0_113"/>
          <p:cNvSpPr txBox="1">
            <a:spLocks noGrp="1"/>
          </p:cNvSpPr>
          <p:nvPr>
            <p:ph type="body" idx="1"/>
          </p:nvPr>
        </p:nvSpPr>
        <p:spPr>
          <a:xfrm>
            <a:off x="256200" y="1366700"/>
            <a:ext cx="8631600" cy="2886300"/>
          </a:xfrm>
          <a:prstGeom prst="rect">
            <a:avLst/>
          </a:prstGeom>
          <a:noFill/>
          <a:ln>
            <a:noFill/>
          </a:ln>
        </p:spPr>
        <p:txBody>
          <a:bodyPr spcFirstLastPara="1" wrap="square" lIns="91425" tIns="45700" rIns="91425" bIns="45700" anchor="t" anchorCtr="0">
            <a:normAutofit/>
          </a:bodyPr>
          <a:lstStyle/>
          <a:p>
            <a:pPr marL="571500" lvl="0" indent="-361950" algn="l" rtl="0">
              <a:lnSpc>
                <a:spcPct val="80000"/>
              </a:lnSpc>
              <a:spcBef>
                <a:spcPts val="0"/>
              </a:spcBef>
              <a:spcAft>
                <a:spcPts val="0"/>
              </a:spcAft>
              <a:buSzPts val="2100"/>
              <a:buFont typeface="Century Gothic"/>
              <a:buChar char="●"/>
            </a:pPr>
            <a:r>
              <a:rPr lang="en">
                <a:solidFill>
                  <a:schemeClr val="dk1"/>
                </a:solidFill>
                <a:latin typeface="Century Gothic"/>
                <a:ea typeface="Century Gothic"/>
                <a:cs typeface="Century Gothic"/>
                <a:sym typeface="Century Gothic"/>
              </a:rPr>
              <a:t>Mescaline from Peyote, San Pedro and Peruvian Torch cacti</a:t>
            </a:r>
            <a:endParaRPr>
              <a:solidFill>
                <a:schemeClr val="dk1"/>
              </a:solidFill>
              <a:latin typeface="Century Gothic"/>
              <a:ea typeface="Century Gothic"/>
              <a:cs typeface="Century Gothic"/>
              <a:sym typeface="Century Gothic"/>
            </a:endParaRPr>
          </a:p>
          <a:p>
            <a:pPr marL="571500" lvl="0" indent="-361950" algn="l" rtl="0">
              <a:lnSpc>
                <a:spcPct val="80000"/>
              </a:lnSpc>
              <a:spcBef>
                <a:spcPts val="0"/>
              </a:spcBef>
              <a:spcAft>
                <a:spcPts val="0"/>
              </a:spcAft>
              <a:buSzPts val="2100"/>
              <a:buFont typeface="Century Gothic"/>
              <a:buChar char="●"/>
            </a:pPr>
            <a:r>
              <a:rPr lang="en">
                <a:solidFill>
                  <a:schemeClr val="dk1"/>
                </a:solidFill>
                <a:latin typeface="Century Gothic"/>
                <a:ea typeface="Century Gothic"/>
                <a:cs typeface="Century Gothic"/>
                <a:sym typeface="Century Gothic"/>
              </a:rPr>
              <a:t>DMT and Ayahuasca</a:t>
            </a:r>
            <a:endParaRPr>
              <a:solidFill>
                <a:schemeClr val="dk1"/>
              </a:solidFill>
              <a:latin typeface="Century Gothic"/>
              <a:ea typeface="Century Gothic"/>
              <a:cs typeface="Century Gothic"/>
              <a:sym typeface="Century Gothic"/>
            </a:endParaRPr>
          </a:p>
          <a:p>
            <a:pPr marL="571500" lvl="0" indent="-361950" algn="l" rtl="0">
              <a:lnSpc>
                <a:spcPct val="80000"/>
              </a:lnSpc>
              <a:spcBef>
                <a:spcPts val="0"/>
              </a:spcBef>
              <a:spcAft>
                <a:spcPts val="0"/>
              </a:spcAft>
              <a:buSzPts val="2100"/>
              <a:buFont typeface="Century Gothic"/>
              <a:buChar char="●"/>
            </a:pPr>
            <a:r>
              <a:rPr lang="en">
                <a:solidFill>
                  <a:schemeClr val="dk1"/>
                </a:solidFill>
                <a:latin typeface="Century Gothic"/>
                <a:ea typeface="Century Gothic"/>
                <a:cs typeface="Century Gothic"/>
                <a:sym typeface="Century Gothic"/>
              </a:rPr>
              <a:t>5-Methoxy-DMT or “The Toad”</a:t>
            </a:r>
            <a:endParaRPr>
              <a:solidFill>
                <a:schemeClr val="dk1"/>
              </a:solidFill>
              <a:latin typeface="Century Gothic"/>
              <a:ea typeface="Century Gothic"/>
              <a:cs typeface="Century Gothic"/>
              <a:sym typeface="Century Gothic"/>
            </a:endParaRPr>
          </a:p>
          <a:p>
            <a:pPr marL="571500" lvl="0" indent="-361950" algn="l" rtl="0">
              <a:lnSpc>
                <a:spcPct val="80000"/>
              </a:lnSpc>
              <a:spcBef>
                <a:spcPts val="0"/>
              </a:spcBef>
              <a:spcAft>
                <a:spcPts val="0"/>
              </a:spcAft>
              <a:buSzPts val="2100"/>
              <a:buFont typeface="Century Gothic"/>
              <a:buChar char="●"/>
            </a:pPr>
            <a:r>
              <a:rPr lang="en">
                <a:solidFill>
                  <a:schemeClr val="dk1"/>
                </a:solidFill>
                <a:latin typeface="Century Gothic"/>
                <a:ea typeface="Century Gothic"/>
                <a:cs typeface="Century Gothic"/>
                <a:sym typeface="Century Gothic"/>
              </a:rPr>
              <a:t>Ibogaine</a:t>
            </a:r>
            <a:endParaRPr>
              <a:solidFill>
                <a:schemeClr val="dk1"/>
              </a:solidFill>
              <a:latin typeface="Century Gothic"/>
              <a:ea typeface="Century Gothic"/>
              <a:cs typeface="Century Gothic"/>
              <a:sym typeface="Century Gothic"/>
            </a:endParaRPr>
          </a:p>
          <a:p>
            <a:pPr marL="571500" lvl="0" indent="-361950" algn="l" rtl="0">
              <a:lnSpc>
                <a:spcPct val="80000"/>
              </a:lnSpc>
              <a:spcBef>
                <a:spcPts val="0"/>
              </a:spcBef>
              <a:spcAft>
                <a:spcPts val="0"/>
              </a:spcAft>
              <a:buSzPts val="2100"/>
              <a:buFont typeface="Century Gothic"/>
              <a:buChar char="●"/>
            </a:pPr>
            <a:r>
              <a:rPr lang="en">
                <a:solidFill>
                  <a:schemeClr val="dk1"/>
                </a:solidFill>
                <a:latin typeface="Century Gothic"/>
                <a:ea typeface="Century Gothic"/>
                <a:cs typeface="Century Gothic"/>
                <a:sym typeface="Century Gothic"/>
              </a:rPr>
              <a:t>LSD</a:t>
            </a:r>
            <a:endParaRPr>
              <a:solidFill>
                <a:schemeClr val="dk1"/>
              </a:solidFill>
              <a:latin typeface="Century Gothic"/>
              <a:ea typeface="Century Gothic"/>
              <a:cs typeface="Century Gothic"/>
              <a:sym typeface="Century Gothic"/>
            </a:endParaRPr>
          </a:p>
          <a:p>
            <a:pPr marL="571500" lvl="0" indent="-361950" algn="l" rtl="0">
              <a:lnSpc>
                <a:spcPct val="80000"/>
              </a:lnSpc>
              <a:spcBef>
                <a:spcPts val="0"/>
              </a:spcBef>
              <a:spcAft>
                <a:spcPts val="0"/>
              </a:spcAft>
              <a:buSzPts val="2100"/>
              <a:buFont typeface="Century Gothic"/>
              <a:buChar char="●"/>
            </a:pPr>
            <a:r>
              <a:rPr lang="en">
                <a:solidFill>
                  <a:schemeClr val="dk1"/>
                </a:solidFill>
                <a:latin typeface="Century Gothic"/>
                <a:ea typeface="Century Gothic"/>
                <a:cs typeface="Century Gothic"/>
                <a:sym typeface="Century Gothic"/>
              </a:rPr>
              <a:t>MDMA</a:t>
            </a:r>
            <a:endParaRPr>
              <a:solidFill>
                <a:schemeClr val="dk1"/>
              </a:solidFill>
              <a:latin typeface="Century Gothic"/>
              <a:ea typeface="Century Gothic"/>
              <a:cs typeface="Century Gothic"/>
              <a:sym typeface="Century Gothic"/>
            </a:endParaRPr>
          </a:p>
          <a:p>
            <a:pPr marL="571500" lvl="0" indent="-361950" algn="l" rtl="0">
              <a:lnSpc>
                <a:spcPct val="80000"/>
              </a:lnSpc>
              <a:spcBef>
                <a:spcPts val="0"/>
              </a:spcBef>
              <a:spcAft>
                <a:spcPts val="0"/>
              </a:spcAft>
              <a:buSzPts val="2100"/>
              <a:buFont typeface="Century Gothic"/>
              <a:buChar char="●"/>
            </a:pPr>
            <a:r>
              <a:rPr lang="en">
                <a:solidFill>
                  <a:schemeClr val="dk1"/>
                </a:solidFill>
                <a:latin typeface="Century Gothic"/>
                <a:ea typeface="Century Gothic"/>
                <a:cs typeface="Century Gothic"/>
                <a:sym typeface="Century Gothic"/>
              </a:rPr>
              <a:t>Kratom*</a:t>
            </a:r>
            <a:endParaRPr>
              <a:solidFill>
                <a:schemeClr val="dk1"/>
              </a:solidFill>
              <a:latin typeface="Century Gothic"/>
              <a:ea typeface="Century Gothic"/>
              <a:cs typeface="Century Gothic"/>
              <a:sym typeface="Century Gothic"/>
            </a:endParaRPr>
          </a:p>
          <a:p>
            <a:pPr marL="571500" lvl="0" indent="-361950" algn="l" rtl="0">
              <a:lnSpc>
                <a:spcPct val="80000"/>
              </a:lnSpc>
              <a:spcBef>
                <a:spcPts val="0"/>
              </a:spcBef>
              <a:spcAft>
                <a:spcPts val="0"/>
              </a:spcAft>
              <a:buSzPts val="2100"/>
              <a:buFont typeface="Century Gothic"/>
              <a:buChar char="●"/>
            </a:pPr>
            <a:r>
              <a:rPr lang="en">
                <a:solidFill>
                  <a:schemeClr val="dk1"/>
                </a:solidFill>
                <a:latin typeface="Century Gothic"/>
                <a:ea typeface="Century Gothic"/>
                <a:cs typeface="Century Gothic"/>
                <a:sym typeface="Century Gothic"/>
              </a:rPr>
              <a:t>Psilocybin</a:t>
            </a:r>
            <a:endParaRPr>
              <a:solidFill>
                <a:schemeClr val="dk1"/>
              </a:solidFill>
              <a:latin typeface="Century Gothic"/>
              <a:ea typeface="Century Gothic"/>
              <a:cs typeface="Century Gothic"/>
              <a:sym typeface="Century Gothic"/>
            </a:endParaRPr>
          </a:p>
          <a:p>
            <a:pPr marL="571500" lvl="0" indent="-361950" algn="l" rtl="0">
              <a:lnSpc>
                <a:spcPct val="80000"/>
              </a:lnSpc>
              <a:spcBef>
                <a:spcPts val="0"/>
              </a:spcBef>
              <a:spcAft>
                <a:spcPts val="0"/>
              </a:spcAft>
              <a:buSzPts val="2100"/>
              <a:buFont typeface="Century Gothic"/>
              <a:buChar char="●"/>
            </a:pPr>
            <a:r>
              <a:rPr lang="en">
                <a:solidFill>
                  <a:schemeClr val="dk1"/>
                </a:solidFill>
                <a:latin typeface="Century Gothic"/>
                <a:ea typeface="Century Gothic"/>
                <a:cs typeface="Century Gothic"/>
                <a:sym typeface="Century Gothic"/>
              </a:rPr>
              <a:t>Ketamine</a:t>
            </a:r>
            <a:endParaRPr>
              <a:solidFill>
                <a:schemeClr val="dk1"/>
              </a:solidFill>
              <a:latin typeface="Century Gothic"/>
              <a:ea typeface="Century Gothic"/>
              <a:cs typeface="Century Gothic"/>
              <a:sym typeface="Century Gothic"/>
            </a:endParaRPr>
          </a:p>
          <a:p>
            <a:pPr marL="0" lvl="0" indent="0" algn="l" rtl="0">
              <a:lnSpc>
                <a:spcPct val="80000"/>
              </a:lnSpc>
              <a:spcBef>
                <a:spcPts val="0"/>
              </a:spcBef>
              <a:spcAft>
                <a:spcPts val="0"/>
              </a:spcAft>
              <a:buNone/>
            </a:pPr>
            <a:r>
              <a:rPr lang="en" sz="1900">
                <a:solidFill>
                  <a:schemeClr val="dk1"/>
                </a:solidFill>
                <a:latin typeface="Century Gothic"/>
                <a:ea typeface="Century Gothic"/>
                <a:cs typeface="Century Gothic"/>
                <a:sym typeface="Century Gothic"/>
              </a:rPr>
              <a:t>*not a psychedelic substance</a:t>
            </a:r>
            <a:endParaRPr sz="1900">
              <a:solidFill>
                <a:schemeClr val="dk1"/>
              </a:solidFill>
              <a:latin typeface="Century Gothic"/>
              <a:ea typeface="Century Gothic"/>
              <a:cs typeface="Century Gothic"/>
              <a:sym typeface="Century Gothic"/>
            </a:endParaRPr>
          </a:p>
        </p:txBody>
      </p:sp>
      <p:grpSp>
        <p:nvGrpSpPr>
          <p:cNvPr id="216" name="Google Shape;216;g331e4d505bc_0_113"/>
          <p:cNvGrpSpPr/>
          <p:nvPr/>
        </p:nvGrpSpPr>
        <p:grpSpPr>
          <a:xfrm>
            <a:off x="114299" y="4580297"/>
            <a:ext cx="8866344" cy="453469"/>
            <a:chOff x="65313" y="4367865"/>
            <a:chExt cx="9038989" cy="665789"/>
          </a:xfrm>
        </p:grpSpPr>
        <p:pic>
          <p:nvPicPr>
            <p:cNvPr id="217" name="Google Shape;217;g331e4d505bc_0_113"/>
            <p:cNvPicPr preferRelativeResize="0"/>
            <p:nvPr/>
          </p:nvPicPr>
          <p:blipFill rotWithShape="1">
            <a:blip r:embed="rId3">
              <a:alphaModFix/>
            </a:blip>
            <a:srcRect l="-4810" r="4809"/>
            <a:stretch/>
          </p:blipFill>
          <p:spPr>
            <a:xfrm>
              <a:off x="7716774" y="4367865"/>
              <a:ext cx="1387527" cy="665789"/>
            </a:xfrm>
            <a:prstGeom prst="rect">
              <a:avLst/>
            </a:prstGeom>
            <a:noFill/>
            <a:ln>
              <a:noFill/>
            </a:ln>
          </p:spPr>
        </p:pic>
        <p:grpSp>
          <p:nvGrpSpPr>
            <p:cNvPr id="218" name="Google Shape;218;g331e4d505bc_0_113"/>
            <p:cNvGrpSpPr/>
            <p:nvPr/>
          </p:nvGrpSpPr>
          <p:grpSpPr>
            <a:xfrm>
              <a:off x="65313" y="4386418"/>
              <a:ext cx="7651464" cy="628677"/>
              <a:chOff x="392525" y="4397325"/>
              <a:chExt cx="8127750" cy="611375"/>
            </a:xfrm>
          </p:grpSpPr>
          <p:pic>
            <p:nvPicPr>
              <p:cNvPr id="219" name="Google Shape;219;g331e4d505bc_0_113"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220" name="Google Shape;220;g331e4d505bc_0_113" descr="A blue and black logo&#10;&#10;Description automatically generated"/>
              <p:cNvPicPr preferRelativeResize="0"/>
              <p:nvPr/>
            </p:nvPicPr>
            <p:blipFill rotWithShape="1">
              <a:blip r:embed="rId5">
                <a:alphaModFix/>
              </a:blip>
              <a:srcRect/>
              <a:stretch/>
            </p:blipFill>
            <p:spPr>
              <a:xfrm>
                <a:off x="6510568" y="4444172"/>
                <a:ext cx="2009707" cy="517652"/>
              </a:xfrm>
              <a:prstGeom prst="rect">
                <a:avLst/>
              </a:prstGeom>
              <a:noFill/>
              <a:ln>
                <a:noFill/>
              </a:ln>
            </p:spPr>
          </p:pic>
          <p:pic>
            <p:nvPicPr>
              <p:cNvPr id="221" name="Google Shape;221;g331e4d505bc_0_113" descr="A close-up of a logo&#10;&#10;Description automatically generated"/>
              <p:cNvPicPr preferRelativeResize="0"/>
              <p:nvPr/>
            </p:nvPicPr>
            <p:blipFill rotWithShape="1">
              <a:blip r:embed="rId6">
                <a:alphaModFix/>
              </a:blip>
              <a:srcRect/>
              <a:stretch/>
            </p:blipFill>
            <p:spPr>
              <a:xfrm>
                <a:off x="3896904" y="4444174"/>
                <a:ext cx="2570052" cy="517650"/>
              </a:xfrm>
              <a:prstGeom prst="rect">
                <a:avLst/>
              </a:prstGeom>
              <a:noFill/>
              <a:ln>
                <a:noFill/>
              </a:ln>
            </p:spPr>
          </p:pic>
          <p:pic>
            <p:nvPicPr>
              <p:cNvPr id="222" name="Google Shape;222;g331e4d505bc_0_113"/>
              <p:cNvPicPr preferRelativeResize="0"/>
              <p:nvPr/>
            </p:nvPicPr>
            <p:blipFill>
              <a:blip r:embed="rId7">
                <a:alphaModFix/>
              </a:blip>
              <a:stretch>
                <a:fillRect/>
              </a:stretch>
            </p:blipFill>
            <p:spPr>
              <a:xfrm>
                <a:off x="2452602" y="4397325"/>
                <a:ext cx="1400700" cy="611375"/>
              </a:xfrm>
              <a:prstGeom prst="rect">
                <a:avLst/>
              </a:prstGeom>
              <a:noFill/>
              <a:ln>
                <a:noFill/>
              </a:ln>
            </p:spPr>
          </p:pic>
        </p:grpSp>
      </p:gr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339458f4835_1_15"/>
          <p:cNvSpPr txBox="1">
            <a:spLocks noGrp="1"/>
          </p:cNvSpPr>
          <p:nvPr>
            <p:ph type="title"/>
          </p:nvPr>
        </p:nvSpPr>
        <p:spPr>
          <a:xfrm>
            <a:off x="316500" y="107900"/>
            <a:ext cx="6379800" cy="71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a:t>Psilocybin (Mushrooms) </a:t>
            </a:r>
            <a:endParaRPr sz="2000"/>
          </a:p>
        </p:txBody>
      </p:sp>
      <p:sp>
        <p:nvSpPr>
          <p:cNvPr id="528" name="Google Shape;528;g339458f4835_1_15"/>
          <p:cNvSpPr txBox="1">
            <a:spLocks noGrp="1"/>
          </p:cNvSpPr>
          <p:nvPr>
            <p:ph type="body" idx="1"/>
          </p:nvPr>
        </p:nvSpPr>
        <p:spPr>
          <a:xfrm>
            <a:off x="0" y="881250"/>
            <a:ext cx="5790600" cy="3328800"/>
          </a:xfrm>
          <a:prstGeom prst="rect">
            <a:avLst/>
          </a:prstGeom>
        </p:spPr>
        <p:txBody>
          <a:bodyPr spcFirstLastPara="1" wrap="square" lIns="91425" tIns="45700" rIns="91425" bIns="45700" anchor="t" anchorCtr="0">
            <a:noAutofit/>
          </a:bodyPr>
          <a:lstStyle/>
          <a:p>
            <a:pPr marL="457200" lvl="0" indent="-317500" algn="l" rtl="0">
              <a:lnSpc>
                <a:spcPct val="115000"/>
              </a:lnSpc>
              <a:spcBef>
                <a:spcPts val="150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MOA: </a:t>
            </a:r>
            <a:r>
              <a:rPr lang="en" sz="1400">
                <a:solidFill>
                  <a:srgbClr val="0D0D0D"/>
                </a:solidFill>
                <a:highlight>
                  <a:srgbClr val="FFFFFF"/>
                </a:highlight>
                <a:latin typeface="Roboto"/>
                <a:ea typeface="Roboto"/>
                <a:cs typeface="Roboto"/>
                <a:sym typeface="Roboto"/>
              </a:rPr>
              <a:t>Serotonin receptor agonist, particularly targeting 5-HT2A receptors</a:t>
            </a:r>
            <a:endParaRPr sz="1400">
              <a:solidFill>
                <a:srgbClr val="0D0D0D"/>
              </a:solidFill>
              <a:highlight>
                <a:srgbClr val="FFFFFF"/>
              </a:highlight>
              <a:latin typeface="Roboto"/>
              <a:ea typeface="Roboto"/>
              <a:cs typeface="Roboto"/>
              <a:sym typeface="Roboto"/>
            </a:endParaRPr>
          </a:p>
          <a:p>
            <a:pPr marL="457200" lvl="0" indent="-317500" algn="l" rtl="0">
              <a:lnSpc>
                <a:spcPct val="115000"/>
              </a:lnSpc>
              <a:spcBef>
                <a:spcPts val="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Route: </a:t>
            </a:r>
            <a:r>
              <a:rPr lang="en" sz="1400">
                <a:solidFill>
                  <a:srgbClr val="0D0D0D"/>
                </a:solidFill>
                <a:highlight>
                  <a:srgbClr val="FFFFFF"/>
                </a:highlight>
                <a:latin typeface="Roboto"/>
                <a:ea typeface="Roboto"/>
                <a:cs typeface="Roboto"/>
                <a:sym typeface="Roboto"/>
              </a:rPr>
              <a:t>Typically oral, consumed in dried mushroom form or as an extract (note most trials to date use injection of pure extract)</a:t>
            </a:r>
            <a:endParaRPr sz="1400">
              <a:solidFill>
                <a:srgbClr val="0D0D0D"/>
              </a:solidFill>
              <a:highlight>
                <a:srgbClr val="FFFFFF"/>
              </a:highlight>
              <a:latin typeface="Roboto"/>
              <a:ea typeface="Roboto"/>
              <a:cs typeface="Roboto"/>
              <a:sym typeface="Roboto"/>
            </a:endParaRPr>
          </a:p>
          <a:p>
            <a:pPr marL="457200" lvl="0" indent="-317500" algn="l" rtl="0">
              <a:lnSpc>
                <a:spcPct val="115000"/>
              </a:lnSpc>
              <a:spcBef>
                <a:spcPts val="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Effects: </a:t>
            </a:r>
            <a:r>
              <a:rPr lang="en" sz="1400">
                <a:solidFill>
                  <a:srgbClr val="0D0D0D"/>
                </a:solidFill>
                <a:highlight>
                  <a:srgbClr val="FFFFFF"/>
                </a:highlight>
                <a:latin typeface="Roboto"/>
                <a:ea typeface="Roboto"/>
                <a:cs typeface="Roboto"/>
                <a:sym typeface="Roboto"/>
              </a:rPr>
              <a:t>Euphoria, altered perception of time and space, visual and auditory hallucinations, introspection, spiritual experiences</a:t>
            </a:r>
            <a:endParaRPr sz="1400">
              <a:solidFill>
                <a:srgbClr val="0D0D0D"/>
              </a:solidFill>
              <a:highlight>
                <a:srgbClr val="FFFFFF"/>
              </a:highlight>
              <a:latin typeface="Roboto"/>
              <a:ea typeface="Roboto"/>
              <a:cs typeface="Roboto"/>
              <a:sym typeface="Roboto"/>
            </a:endParaRPr>
          </a:p>
          <a:p>
            <a:pPr marL="457200" lvl="0" indent="-317500" algn="l" rtl="0">
              <a:lnSpc>
                <a:spcPct val="115000"/>
              </a:lnSpc>
              <a:spcBef>
                <a:spcPts val="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Side Effects: </a:t>
            </a:r>
            <a:r>
              <a:rPr lang="en" sz="1400">
                <a:solidFill>
                  <a:srgbClr val="0D0D0D"/>
                </a:solidFill>
                <a:highlight>
                  <a:srgbClr val="FFFFFF"/>
                </a:highlight>
                <a:latin typeface="Roboto"/>
                <a:ea typeface="Roboto"/>
                <a:cs typeface="Roboto"/>
                <a:sym typeface="Roboto"/>
              </a:rPr>
              <a:t>Nausea, anxiety, paranoia, increased heart rate, pupil dilation, derealization or depersonalization</a:t>
            </a:r>
            <a:endParaRPr sz="1400">
              <a:solidFill>
                <a:srgbClr val="0D0D0D"/>
              </a:solidFill>
              <a:highlight>
                <a:srgbClr val="FFFFFF"/>
              </a:highlight>
              <a:latin typeface="Roboto"/>
              <a:ea typeface="Roboto"/>
              <a:cs typeface="Roboto"/>
              <a:sym typeface="Roboto"/>
            </a:endParaRPr>
          </a:p>
          <a:p>
            <a:pPr marL="457200" lvl="0" indent="-317500" algn="l" rtl="0">
              <a:lnSpc>
                <a:spcPct val="115000"/>
              </a:lnSpc>
              <a:spcBef>
                <a:spcPts val="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Combining with SSRIs/SNRIs</a:t>
            </a:r>
            <a:r>
              <a:rPr lang="en" sz="1400">
                <a:solidFill>
                  <a:srgbClr val="0D0D0D"/>
                </a:solidFill>
                <a:highlight>
                  <a:srgbClr val="FFFFFF"/>
                </a:highlight>
                <a:latin typeface="Roboto"/>
                <a:ea typeface="Roboto"/>
                <a:cs typeface="Roboto"/>
                <a:sym typeface="Roboto"/>
              </a:rPr>
              <a:t>: May diminish effects due to serotonin receptor competition; potential for increased risk of serotonin syndrome, use caution</a:t>
            </a:r>
            <a:endParaRPr sz="1400">
              <a:solidFill>
                <a:srgbClr val="0D0D0D"/>
              </a:solidFill>
              <a:highlight>
                <a:srgbClr val="FFFFFF"/>
              </a:highlight>
              <a:latin typeface="Roboto"/>
              <a:ea typeface="Roboto"/>
              <a:cs typeface="Roboto"/>
              <a:sym typeface="Roboto"/>
            </a:endParaRPr>
          </a:p>
          <a:p>
            <a:pPr marL="0" lvl="0" indent="0" algn="l" rtl="0">
              <a:lnSpc>
                <a:spcPct val="115000"/>
              </a:lnSpc>
              <a:spcBef>
                <a:spcPts val="1500"/>
              </a:spcBef>
              <a:spcAft>
                <a:spcPts val="0"/>
              </a:spcAft>
              <a:buNone/>
            </a:pPr>
            <a:endParaRPr sz="1200">
              <a:solidFill>
                <a:srgbClr val="0D0D0D"/>
              </a:solidFill>
              <a:highlight>
                <a:srgbClr val="FFFFFF"/>
              </a:highlight>
              <a:latin typeface="Roboto"/>
              <a:ea typeface="Roboto"/>
              <a:cs typeface="Roboto"/>
              <a:sym typeface="Roboto"/>
            </a:endParaRPr>
          </a:p>
          <a:p>
            <a:pPr marL="0" lvl="0" indent="0" algn="l" rtl="0">
              <a:lnSpc>
                <a:spcPct val="80000"/>
              </a:lnSpc>
              <a:spcBef>
                <a:spcPts val="1500"/>
              </a:spcBef>
              <a:spcAft>
                <a:spcPts val="0"/>
              </a:spcAft>
              <a:buClr>
                <a:schemeClr val="dk1"/>
              </a:buClr>
              <a:buSzPts val="935"/>
              <a:buFont typeface="Arial"/>
              <a:buNone/>
            </a:pPr>
            <a:r>
              <a:rPr lang="en" sz="1530">
                <a:solidFill>
                  <a:schemeClr val="dk1"/>
                </a:solidFill>
              </a:rPr>
              <a:t>	</a:t>
            </a:r>
            <a:endParaRPr sz="1530">
              <a:solidFill>
                <a:schemeClr val="dk1"/>
              </a:solidFill>
            </a:endParaRPr>
          </a:p>
        </p:txBody>
      </p:sp>
      <p:pic>
        <p:nvPicPr>
          <p:cNvPr id="529" name="Google Shape;529;g339458f4835_1_15"/>
          <p:cNvPicPr preferRelativeResize="0"/>
          <p:nvPr/>
        </p:nvPicPr>
        <p:blipFill>
          <a:blip r:embed="rId3">
            <a:alphaModFix/>
          </a:blip>
          <a:stretch>
            <a:fillRect/>
          </a:stretch>
        </p:blipFill>
        <p:spPr>
          <a:xfrm>
            <a:off x="6608563" y="311125"/>
            <a:ext cx="1794224" cy="1482675"/>
          </a:xfrm>
          <a:prstGeom prst="rect">
            <a:avLst/>
          </a:prstGeom>
          <a:noFill/>
          <a:ln>
            <a:noFill/>
          </a:ln>
        </p:spPr>
      </p:pic>
      <p:pic>
        <p:nvPicPr>
          <p:cNvPr id="530" name="Google Shape;530;g339458f4835_1_15"/>
          <p:cNvPicPr preferRelativeResize="0"/>
          <p:nvPr/>
        </p:nvPicPr>
        <p:blipFill>
          <a:blip r:embed="rId4">
            <a:alphaModFix/>
          </a:blip>
          <a:stretch>
            <a:fillRect/>
          </a:stretch>
        </p:blipFill>
        <p:spPr>
          <a:xfrm>
            <a:off x="6011713" y="1930050"/>
            <a:ext cx="2987901" cy="2204925"/>
          </a:xfrm>
          <a:prstGeom prst="rect">
            <a:avLst/>
          </a:prstGeom>
          <a:noFill/>
          <a:ln>
            <a:noFill/>
          </a:ln>
        </p:spPr>
      </p:pic>
      <p:grpSp>
        <p:nvGrpSpPr>
          <p:cNvPr id="531" name="Google Shape;531;g339458f4835_1_15"/>
          <p:cNvGrpSpPr/>
          <p:nvPr/>
        </p:nvGrpSpPr>
        <p:grpSpPr>
          <a:xfrm>
            <a:off x="114299" y="4580297"/>
            <a:ext cx="8866344" cy="453469"/>
            <a:chOff x="65313" y="4367865"/>
            <a:chExt cx="9038989" cy="665789"/>
          </a:xfrm>
        </p:grpSpPr>
        <p:pic>
          <p:nvPicPr>
            <p:cNvPr id="532" name="Google Shape;532;g339458f4835_1_15"/>
            <p:cNvPicPr preferRelativeResize="0"/>
            <p:nvPr/>
          </p:nvPicPr>
          <p:blipFill rotWithShape="1">
            <a:blip r:embed="rId5">
              <a:alphaModFix/>
            </a:blip>
            <a:srcRect l="-4810" r="4809"/>
            <a:stretch/>
          </p:blipFill>
          <p:spPr>
            <a:xfrm>
              <a:off x="7716774" y="4367865"/>
              <a:ext cx="1387527" cy="665789"/>
            </a:xfrm>
            <a:prstGeom prst="rect">
              <a:avLst/>
            </a:prstGeom>
            <a:noFill/>
            <a:ln>
              <a:noFill/>
            </a:ln>
          </p:spPr>
        </p:pic>
        <p:grpSp>
          <p:nvGrpSpPr>
            <p:cNvPr id="533" name="Google Shape;533;g339458f4835_1_15"/>
            <p:cNvGrpSpPr/>
            <p:nvPr/>
          </p:nvGrpSpPr>
          <p:grpSpPr>
            <a:xfrm>
              <a:off x="65313" y="4386418"/>
              <a:ext cx="7651464" cy="628677"/>
              <a:chOff x="392525" y="4397325"/>
              <a:chExt cx="8127750" cy="611375"/>
            </a:xfrm>
          </p:grpSpPr>
          <p:pic>
            <p:nvPicPr>
              <p:cNvPr id="534" name="Google Shape;534;g339458f4835_1_15" descr="A logo with blue and black text&#10;&#10;Description automatically generated"/>
              <p:cNvPicPr preferRelativeResize="0"/>
              <p:nvPr/>
            </p:nvPicPr>
            <p:blipFill rotWithShape="1">
              <a:blip r:embed="rId6">
                <a:alphaModFix/>
              </a:blip>
              <a:srcRect/>
              <a:stretch/>
            </p:blipFill>
            <p:spPr>
              <a:xfrm>
                <a:off x="392525" y="4397325"/>
                <a:ext cx="2016465" cy="611375"/>
              </a:xfrm>
              <a:prstGeom prst="rect">
                <a:avLst/>
              </a:prstGeom>
              <a:noFill/>
              <a:ln>
                <a:noFill/>
              </a:ln>
            </p:spPr>
          </p:pic>
          <p:pic>
            <p:nvPicPr>
              <p:cNvPr id="535" name="Google Shape;535;g339458f4835_1_15" descr="A blue and black logo&#10;&#10;Description automatically generated"/>
              <p:cNvPicPr preferRelativeResize="0"/>
              <p:nvPr/>
            </p:nvPicPr>
            <p:blipFill rotWithShape="1">
              <a:blip r:embed="rId7">
                <a:alphaModFix/>
              </a:blip>
              <a:srcRect/>
              <a:stretch/>
            </p:blipFill>
            <p:spPr>
              <a:xfrm>
                <a:off x="6510568" y="4444172"/>
                <a:ext cx="2009707" cy="517652"/>
              </a:xfrm>
              <a:prstGeom prst="rect">
                <a:avLst/>
              </a:prstGeom>
              <a:noFill/>
              <a:ln>
                <a:noFill/>
              </a:ln>
            </p:spPr>
          </p:pic>
          <p:pic>
            <p:nvPicPr>
              <p:cNvPr id="536" name="Google Shape;536;g339458f4835_1_15" descr="A close-up of a logo&#10;&#10;Description automatically generated"/>
              <p:cNvPicPr preferRelativeResize="0"/>
              <p:nvPr/>
            </p:nvPicPr>
            <p:blipFill rotWithShape="1">
              <a:blip r:embed="rId8">
                <a:alphaModFix/>
              </a:blip>
              <a:srcRect/>
              <a:stretch/>
            </p:blipFill>
            <p:spPr>
              <a:xfrm>
                <a:off x="3896904" y="4444174"/>
                <a:ext cx="2570052" cy="517650"/>
              </a:xfrm>
              <a:prstGeom prst="rect">
                <a:avLst/>
              </a:prstGeom>
              <a:noFill/>
              <a:ln>
                <a:noFill/>
              </a:ln>
            </p:spPr>
          </p:pic>
          <p:pic>
            <p:nvPicPr>
              <p:cNvPr id="537" name="Google Shape;537;g339458f4835_1_15"/>
              <p:cNvPicPr preferRelativeResize="0"/>
              <p:nvPr/>
            </p:nvPicPr>
            <p:blipFill>
              <a:blip r:embed="rId9">
                <a:alphaModFix/>
              </a:blip>
              <a:stretch>
                <a:fillRect/>
              </a:stretch>
            </p:blipFill>
            <p:spPr>
              <a:xfrm>
                <a:off x="2452602" y="4397325"/>
                <a:ext cx="1400700" cy="611375"/>
              </a:xfrm>
              <a:prstGeom prst="rect">
                <a:avLst/>
              </a:prstGeom>
              <a:noFill/>
              <a:ln>
                <a:noFill/>
              </a:ln>
            </p:spPr>
          </p:pic>
        </p:grpSp>
      </p:gr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32f3481b8e5_0_0"/>
          <p:cNvSpPr txBox="1">
            <a:spLocks noGrp="1"/>
          </p:cNvSpPr>
          <p:nvPr>
            <p:ph type="title"/>
          </p:nvPr>
        </p:nvSpPr>
        <p:spPr>
          <a:xfrm>
            <a:off x="311700" y="931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Let’s look at 2 cases</a:t>
            </a:r>
            <a:endParaRPr/>
          </a:p>
        </p:txBody>
      </p:sp>
      <p:sp>
        <p:nvSpPr>
          <p:cNvPr id="543" name="Google Shape;543;g32f3481b8e5_0_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sz="1200">
              <a:solidFill>
                <a:srgbClr val="222222"/>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graphicFrame>
        <p:nvGraphicFramePr>
          <p:cNvPr id="544" name="Google Shape;544;g32f3481b8e5_0_0"/>
          <p:cNvGraphicFramePr/>
          <p:nvPr/>
        </p:nvGraphicFramePr>
        <p:xfrm>
          <a:off x="311700" y="833513"/>
          <a:ext cx="8520600" cy="3735350"/>
        </p:xfrm>
        <a:graphic>
          <a:graphicData uri="http://schemas.openxmlformats.org/drawingml/2006/table">
            <a:tbl>
              <a:tblPr>
                <a:noFill/>
                <a:tableStyleId>{55378E4D-EEE7-4CBD-B835-3418C761B3FE}</a:tableStyleId>
              </a:tblPr>
              <a:tblGrid>
                <a:gridCol w="2271000">
                  <a:extLst>
                    <a:ext uri="{9D8B030D-6E8A-4147-A177-3AD203B41FA5}">
                      <a16:colId xmlns:a16="http://schemas.microsoft.com/office/drawing/2014/main" val="20000"/>
                    </a:ext>
                  </a:extLst>
                </a:gridCol>
                <a:gridCol w="2778100">
                  <a:extLst>
                    <a:ext uri="{9D8B030D-6E8A-4147-A177-3AD203B41FA5}">
                      <a16:colId xmlns:a16="http://schemas.microsoft.com/office/drawing/2014/main" val="20001"/>
                    </a:ext>
                  </a:extLst>
                </a:gridCol>
                <a:gridCol w="3471500">
                  <a:extLst>
                    <a:ext uri="{9D8B030D-6E8A-4147-A177-3AD203B41FA5}">
                      <a16:colId xmlns:a16="http://schemas.microsoft.com/office/drawing/2014/main" val="20002"/>
                    </a:ext>
                  </a:extLst>
                </a:gridCol>
              </a:tblGrid>
              <a:tr h="1266600">
                <a:tc>
                  <a:txBody>
                    <a:bodyPr/>
                    <a:lstStyle/>
                    <a:p>
                      <a:pPr marL="0" lvl="0" indent="0" algn="l" rtl="0">
                        <a:spcBef>
                          <a:spcPts val="0"/>
                        </a:spcBef>
                        <a:spcAft>
                          <a:spcPts val="0"/>
                        </a:spcAft>
                        <a:buNone/>
                      </a:pPr>
                      <a:r>
                        <a:rPr lang="en" b="1"/>
                        <a:t>Who?</a:t>
                      </a:r>
                      <a:endParaRPr b="1"/>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9525" cap="flat" cmpd="sng">
                      <a:solidFill>
                        <a:srgbClr val="F4CCCC"/>
                      </a:solidFill>
                      <a:prstDash val="solid"/>
                      <a:round/>
                      <a:headEnd type="none" w="sm" len="sm"/>
                      <a:tailEnd type="none" w="sm" len="sm"/>
                    </a:lnT>
                    <a:lnB w="9525" cap="flat" cmpd="sng">
                      <a:solidFill>
                        <a:schemeClr val="lt1"/>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b="1"/>
                        <a:t>Kate</a:t>
                      </a:r>
                      <a:endParaRPr b="1"/>
                    </a:p>
                    <a:p>
                      <a:pPr marL="0" lvl="0" indent="0" algn="l" rtl="0">
                        <a:spcBef>
                          <a:spcPts val="0"/>
                        </a:spcBef>
                        <a:spcAft>
                          <a:spcPts val="0"/>
                        </a:spcAft>
                        <a:buNone/>
                      </a:pPr>
                      <a:r>
                        <a:rPr lang="en"/>
                        <a:t>62 year old woman with metastatic ovarian cancer.</a:t>
                      </a:r>
                      <a:endParaRPr/>
                    </a:p>
                    <a:p>
                      <a:pPr marL="0" lvl="0" indent="0" algn="l" rtl="0">
                        <a:spcBef>
                          <a:spcPts val="0"/>
                        </a:spcBef>
                        <a:spcAft>
                          <a:spcPts val="0"/>
                        </a:spcAft>
                        <a:buNone/>
                      </a:pPr>
                      <a:r>
                        <a:rPr lang="en"/>
                        <a:t>on palliative care</a:t>
                      </a:r>
                      <a:endParaRPr/>
                    </a:p>
                  </a:txBody>
                  <a:tcPr marL="91425" marR="91425" marT="91425" marB="91425">
                    <a:lnL w="9525" cap="flat" cmpd="sng">
                      <a:solidFill>
                        <a:srgbClr val="F4CCCC"/>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b="1"/>
                        <a:t>Brian</a:t>
                      </a:r>
                      <a:endParaRPr b="1"/>
                    </a:p>
                    <a:p>
                      <a:pPr marL="0" lvl="0" indent="0" algn="l" rtl="0">
                        <a:spcBef>
                          <a:spcPts val="0"/>
                        </a:spcBef>
                        <a:spcAft>
                          <a:spcPts val="0"/>
                        </a:spcAft>
                        <a:buNone/>
                      </a:pPr>
                      <a:r>
                        <a:rPr lang="en"/>
                        <a:t>36 year old man with long standing mild depression contributing to problems at home with wife and children.</a:t>
                      </a:r>
                      <a:endParaRPr/>
                    </a:p>
                    <a:p>
                      <a:pPr marL="0" lvl="0" indent="0" algn="l" rtl="0">
                        <a:spcBef>
                          <a:spcPts val="0"/>
                        </a:spcBef>
                        <a:spcAft>
                          <a:spcPts val="0"/>
                        </a:spcAft>
                        <a:buNone/>
                      </a:pPr>
                      <a:r>
                        <a:rPr lang="en"/>
                        <a:t>Never felt any help from Antidepressants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824975">
                <a:tc>
                  <a:txBody>
                    <a:bodyPr/>
                    <a:lstStyle/>
                    <a:p>
                      <a:pPr marL="0" lvl="0" indent="0" algn="l" rtl="0">
                        <a:spcBef>
                          <a:spcPts val="0"/>
                        </a:spcBef>
                        <a:spcAft>
                          <a:spcPts val="0"/>
                        </a:spcAft>
                        <a:buNone/>
                      </a:pPr>
                      <a:r>
                        <a:rPr lang="en" b="1"/>
                        <a:t>Why?</a:t>
                      </a:r>
                      <a:endParaRPr b="1"/>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Struggling with accepting death and looking for more peace in last months</a:t>
                      </a:r>
                      <a:endParaRPr/>
                    </a:p>
                  </a:txBody>
                  <a:tcPr marL="91425" marR="91425" marT="91425" marB="91425">
                    <a:lnL w="9525" cap="flat" cmpd="sng">
                      <a:solidFill>
                        <a:schemeClr val="lt1"/>
                      </a:solidFill>
                      <a:prstDash val="solid"/>
                      <a:round/>
                      <a:headEnd type="none" w="sm" len="sm"/>
                      <a:tailEnd type="none" w="sm" len="sm"/>
                    </a:lnL>
                    <a:lnT w="9525" cap="flat" cmpd="sng">
                      <a:solidFill>
                        <a:srgbClr val="9E9E9E"/>
                      </a:solidFill>
                      <a:prstDash val="solid"/>
                      <a:round/>
                      <a:headEnd type="none" w="sm" len="sm"/>
                      <a:tailEnd type="none" w="sm" len="sm"/>
                    </a:lnT>
                    <a:solidFill>
                      <a:srgbClr val="B4A7D6"/>
                    </a:solidFill>
                  </a:tcPr>
                </a:tc>
                <a:tc>
                  <a:txBody>
                    <a:bodyPr/>
                    <a:lstStyle/>
                    <a:p>
                      <a:pPr marL="0" lvl="0" indent="0" algn="l" rtl="0">
                        <a:spcBef>
                          <a:spcPts val="0"/>
                        </a:spcBef>
                        <a:spcAft>
                          <a:spcPts val="0"/>
                        </a:spcAft>
                        <a:buNone/>
                      </a:pPr>
                      <a:r>
                        <a:rPr lang="en"/>
                        <a:t>Hoping to improve depression and better family relationships</a:t>
                      </a:r>
                      <a:endParaRPr/>
                    </a:p>
                  </a:txBody>
                  <a:tcPr marL="91425" marR="91425" marT="91425" marB="91425">
                    <a:lnT w="9525" cap="flat" cmpd="sng">
                      <a:solidFill>
                        <a:srgbClr val="9E9E9E"/>
                      </a:solidFill>
                      <a:prstDash val="solid"/>
                      <a:round/>
                      <a:headEnd type="none" w="sm" len="sm"/>
                      <a:tailEnd type="none" w="sm" len="sm"/>
                    </a:lnT>
                    <a:solidFill>
                      <a:srgbClr val="A4C2F4"/>
                    </a:solidFill>
                  </a:tcPr>
                </a:tc>
                <a:extLst>
                  <a:ext uri="{0D108BD9-81ED-4DB2-BD59-A6C34878D82A}">
                    <a16:rowId xmlns:a16="http://schemas.microsoft.com/office/drawing/2014/main" val="10001"/>
                  </a:ext>
                </a:extLst>
              </a:tr>
              <a:tr h="818800">
                <a:tc>
                  <a:txBody>
                    <a:bodyPr/>
                    <a:lstStyle/>
                    <a:p>
                      <a:pPr marL="0" lvl="0" indent="0" algn="l" rtl="0">
                        <a:spcBef>
                          <a:spcPts val="0"/>
                        </a:spcBef>
                        <a:spcAft>
                          <a:spcPts val="0"/>
                        </a:spcAft>
                        <a:buNone/>
                      </a:pPr>
                      <a:r>
                        <a:rPr lang="en" b="1"/>
                        <a:t>Why Psilocybin?</a:t>
                      </a:r>
                      <a:endParaRPr b="1"/>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4CCCC"/>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Perception of “softer more mystical experience” </a:t>
                      </a:r>
                      <a:endParaRPr/>
                    </a:p>
                  </a:txBody>
                  <a:tcPr marL="91425" marR="91425" marT="91425" marB="91425">
                    <a:lnL w="9525" cap="flat" cmpd="sng">
                      <a:solidFill>
                        <a:srgbClr val="F4CCCC"/>
                      </a:solidFill>
                      <a:prstDash val="solid"/>
                      <a:round/>
                      <a:headEnd type="none" w="sm" len="sm"/>
                      <a:tailEnd type="none" w="sm" len="sm"/>
                    </a:lnL>
                    <a:solidFill>
                      <a:srgbClr val="B4A7D6"/>
                    </a:solidFill>
                  </a:tcPr>
                </a:tc>
                <a:tc>
                  <a:txBody>
                    <a:bodyPr/>
                    <a:lstStyle/>
                    <a:p>
                      <a:pPr marL="0" lvl="0" indent="0" algn="l" rtl="0">
                        <a:spcBef>
                          <a:spcPts val="0"/>
                        </a:spcBef>
                        <a:spcAft>
                          <a:spcPts val="0"/>
                        </a:spcAft>
                        <a:buNone/>
                      </a:pPr>
                      <a:r>
                        <a:rPr lang="en"/>
                        <a:t>Friend did it for his depression and had amazing improvement</a:t>
                      </a:r>
                      <a:endParaRPr/>
                    </a:p>
                  </a:txBody>
                  <a:tcPr marL="91425" marR="91425" marT="91425" marB="91425">
                    <a:solidFill>
                      <a:srgbClr val="A4C2F4"/>
                    </a:solidFill>
                  </a:tcPr>
                </a:tc>
                <a:extLst>
                  <a:ext uri="{0D108BD9-81ED-4DB2-BD59-A6C34878D82A}">
                    <a16:rowId xmlns:a16="http://schemas.microsoft.com/office/drawing/2014/main" val="10002"/>
                  </a:ext>
                </a:extLst>
              </a:tr>
              <a:tr h="824975">
                <a:tc>
                  <a:txBody>
                    <a:bodyPr/>
                    <a:lstStyle/>
                    <a:p>
                      <a:pPr marL="0" lvl="0" indent="0" algn="l" rtl="0">
                        <a:spcBef>
                          <a:spcPts val="0"/>
                        </a:spcBef>
                        <a:spcAft>
                          <a:spcPts val="0"/>
                        </a:spcAft>
                        <a:buNone/>
                      </a:pPr>
                      <a:r>
                        <a:rPr lang="en" b="1"/>
                        <a:t>Anticipation/Expectation</a:t>
                      </a:r>
                      <a:endParaRPr b="1"/>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9525" cap="flat" cmpd="sng">
                      <a:solidFill>
                        <a:srgbClr val="F4CCCC"/>
                      </a:solidFill>
                      <a:prstDash val="solid"/>
                      <a:round/>
                      <a:headEnd type="none" w="sm" len="sm"/>
                      <a:tailEnd type="none" w="sm" len="sm"/>
                    </a:lnT>
                    <a:lnB w="9525" cap="flat" cmpd="sng">
                      <a:solidFill>
                        <a:srgbClr val="F4CCCC"/>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Mystical experience/Closer connection to God, reinstate lost faith</a:t>
                      </a:r>
                      <a:endParaRPr/>
                    </a:p>
                  </a:txBody>
                  <a:tcPr marL="91425" marR="91425" marT="91425" marB="91425">
                    <a:lnL w="9525" cap="flat" cmpd="sng">
                      <a:solidFill>
                        <a:srgbClr val="F4CCCC"/>
                      </a:solidFill>
                      <a:prstDash val="solid"/>
                      <a:round/>
                      <a:headEnd type="none" w="sm" len="sm"/>
                      <a:tailEnd type="none" w="sm" len="sm"/>
                    </a:lnL>
                    <a:solidFill>
                      <a:srgbClr val="B4A7D6"/>
                    </a:solidFill>
                  </a:tcPr>
                </a:tc>
                <a:tc>
                  <a:txBody>
                    <a:bodyPr/>
                    <a:lstStyle/>
                    <a:p>
                      <a:pPr marL="0" lvl="0" indent="0" algn="l" rtl="0">
                        <a:spcBef>
                          <a:spcPts val="0"/>
                        </a:spcBef>
                        <a:spcAft>
                          <a:spcPts val="0"/>
                        </a:spcAft>
                        <a:buNone/>
                      </a:pPr>
                      <a:r>
                        <a:rPr lang="en"/>
                        <a:t>Break from reality into nonlinear healing </a:t>
                      </a:r>
                      <a:endParaRPr/>
                    </a:p>
                  </a:txBody>
                  <a:tcPr marL="91425" marR="91425" marT="91425" marB="91425">
                    <a:solidFill>
                      <a:srgbClr val="A4C2F4"/>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339458f4835_0_3"/>
          <p:cNvSpPr txBox="1">
            <a:spLocks noGrp="1"/>
          </p:cNvSpPr>
          <p:nvPr>
            <p:ph type="title"/>
          </p:nvPr>
        </p:nvSpPr>
        <p:spPr>
          <a:xfrm>
            <a:off x="311700" y="152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2 Cases continue</a:t>
            </a:r>
            <a:endParaRPr/>
          </a:p>
        </p:txBody>
      </p:sp>
      <p:graphicFrame>
        <p:nvGraphicFramePr>
          <p:cNvPr id="550" name="Google Shape;550;g339458f4835_0_3"/>
          <p:cNvGraphicFramePr/>
          <p:nvPr/>
        </p:nvGraphicFramePr>
        <p:xfrm>
          <a:off x="259125" y="725100"/>
          <a:ext cx="8439450" cy="4541370"/>
        </p:xfrm>
        <a:graphic>
          <a:graphicData uri="http://schemas.openxmlformats.org/drawingml/2006/table">
            <a:tbl>
              <a:tblPr>
                <a:noFill/>
                <a:tableStyleId>{55378E4D-EEE7-4CBD-B835-3418C761B3FE}</a:tableStyleId>
              </a:tblPr>
              <a:tblGrid>
                <a:gridCol w="2813150">
                  <a:extLst>
                    <a:ext uri="{9D8B030D-6E8A-4147-A177-3AD203B41FA5}">
                      <a16:colId xmlns:a16="http://schemas.microsoft.com/office/drawing/2014/main" val="20000"/>
                    </a:ext>
                  </a:extLst>
                </a:gridCol>
                <a:gridCol w="2813150">
                  <a:extLst>
                    <a:ext uri="{9D8B030D-6E8A-4147-A177-3AD203B41FA5}">
                      <a16:colId xmlns:a16="http://schemas.microsoft.com/office/drawing/2014/main" val="20001"/>
                    </a:ext>
                  </a:extLst>
                </a:gridCol>
                <a:gridCol w="2813150">
                  <a:extLst>
                    <a:ext uri="{9D8B030D-6E8A-4147-A177-3AD203B41FA5}">
                      <a16:colId xmlns:a16="http://schemas.microsoft.com/office/drawing/2014/main" val="20002"/>
                    </a:ext>
                  </a:extLst>
                </a:gridCol>
              </a:tblGrid>
              <a:tr h="378475">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Kate</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Brian</a:t>
                      </a:r>
                      <a:endParaRPr b="1"/>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89925">
                <a:tc>
                  <a:txBody>
                    <a:bodyPr/>
                    <a:lstStyle/>
                    <a:p>
                      <a:pPr marL="0" lvl="0" indent="0" algn="l" rtl="0">
                        <a:spcBef>
                          <a:spcPts val="0"/>
                        </a:spcBef>
                        <a:spcAft>
                          <a:spcPts val="0"/>
                        </a:spcAft>
                        <a:buNone/>
                      </a:pPr>
                      <a:r>
                        <a:rPr lang="en" b="1"/>
                        <a:t>Settings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Weekend long retreat in cabin the woods</a:t>
                      </a:r>
                      <a:endParaRPr/>
                    </a:p>
                    <a:p>
                      <a:pPr marL="0" lvl="0" indent="0" algn="l" rtl="0">
                        <a:spcBef>
                          <a:spcPts val="0"/>
                        </a:spcBef>
                        <a:spcAft>
                          <a:spcPts val="0"/>
                        </a:spcAft>
                        <a:buNone/>
                      </a:pPr>
                      <a:r>
                        <a:rPr lang="en"/>
                        <a:t>2 participants - Kate and her husband</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solidFill>
                            <a:schemeClr val="dk1"/>
                          </a:solidFill>
                        </a:rPr>
                        <a:t>Weekend long retreat in cabin the woods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5 participants all young people in 20s-40s</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r h="986725">
                <a:tc>
                  <a:txBody>
                    <a:bodyPr/>
                    <a:lstStyle/>
                    <a:p>
                      <a:pPr marL="0" lvl="0" indent="0" algn="l" rtl="0">
                        <a:spcBef>
                          <a:spcPts val="0"/>
                        </a:spcBef>
                        <a:spcAft>
                          <a:spcPts val="0"/>
                        </a:spcAft>
                        <a:buNone/>
                      </a:pPr>
                      <a:r>
                        <a:rPr lang="en" b="1"/>
                        <a:t>Preparation</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Several meetings with psychedelic coach, meeting with psychiatrist and palliative care social worker </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One meeting with psychiatrist and conversation with friend and one meeting with psychedelic coach</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r h="650550">
                <a:tc>
                  <a:txBody>
                    <a:bodyPr/>
                    <a:lstStyle/>
                    <a:p>
                      <a:pPr marL="0" lvl="0" indent="0" algn="l" rtl="0">
                        <a:spcBef>
                          <a:spcPts val="0"/>
                        </a:spcBef>
                        <a:spcAft>
                          <a:spcPts val="0"/>
                        </a:spcAft>
                        <a:buNone/>
                      </a:pPr>
                      <a:r>
                        <a:rPr lang="en" b="1"/>
                        <a:t>Dose/Type</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High dose (ground mushroom)  mixed with yogurt (patient’s request)</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High dose mushroom chewed directly (patient’s request)</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3"/>
                  </a:ext>
                </a:extLst>
              </a:tr>
              <a:tr h="1126625">
                <a:tc>
                  <a:txBody>
                    <a:bodyPr/>
                    <a:lstStyle/>
                    <a:p>
                      <a:pPr marL="0" lvl="0" indent="0" algn="l" rtl="0">
                        <a:spcBef>
                          <a:spcPts val="0"/>
                        </a:spcBef>
                        <a:spcAft>
                          <a:spcPts val="0"/>
                        </a:spcAft>
                        <a:buNone/>
                      </a:pPr>
                      <a:r>
                        <a:rPr lang="en" b="1"/>
                        <a:t>Psychedelic effects</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Minimal psychedelic effect, more like relaxation and periods of peace without any major “God like moments”</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Profoundly deep state of awareness of unity and peace for 3-4 hours, long profound conversation with one of the coaches at the end of the trip</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39458f4835_0_14"/>
          <p:cNvSpPr txBox="1">
            <a:spLocks noGrp="1"/>
          </p:cNvSpPr>
          <p:nvPr>
            <p:ph type="title"/>
          </p:nvPr>
        </p:nvSpPr>
        <p:spPr>
          <a:xfrm>
            <a:off x="311700" y="152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2 Cases continue</a:t>
            </a:r>
            <a:endParaRPr/>
          </a:p>
        </p:txBody>
      </p:sp>
      <p:graphicFrame>
        <p:nvGraphicFramePr>
          <p:cNvPr id="556" name="Google Shape;556;g339458f4835_0_14"/>
          <p:cNvGraphicFramePr/>
          <p:nvPr/>
        </p:nvGraphicFramePr>
        <p:xfrm>
          <a:off x="269475" y="1076275"/>
          <a:ext cx="8439450" cy="3706485"/>
        </p:xfrm>
        <a:graphic>
          <a:graphicData uri="http://schemas.openxmlformats.org/drawingml/2006/table">
            <a:tbl>
              <a:tblPr>
                <a:noFill/>
                <a:tableStyleId>{55378E4D-EEE7-4CBD-B835-3418C761B3FE}</a:tableStyleId>
              </a:tblPr>
              <a:tblGrid>
                <a:gridCol w="2813150">
                  <a:extLst>
                    <a:ext uri="{9D8B030D-6E8A-4147-A177-3AD203B41FA5}">
                      <a16:colId xmlns:a16="http://schemas.microsoft.com/office/drawing/2014/main" val="20000"/>
                    </a:ext>
                  </a:extLst>
                </a:gridCol>
                <a:gridCol w="2813150">
                  <a:extLst>
                    <a:ext uri="{9D8B030D-6E8A-4147-A177-3AD203B41FA5}">
                      <a16:colId xmlns:a16="http://schemas.microsoft.com/office/drawing/2014/main" val="20001"/>
                    </a:ext>
                  </a:extLst>
                </a:gridCol>
                <a:gridCol w="2813150">
                  <a:extLst>
                    <a:ext uri="{9D8B030D-6E8A-4147-A177-3AD203B41FA5}">
                      <a16:colId xmlns:a16="http://schemas.microsoft.com/office/drawing/2014/main" val="20002"/>
                    </a:ext>
                  </a:extLst>
                </a:gridCol>
              </a:tblGrid>
              <a:tr h="378475">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Kate</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Brian</a:t>
                      </a:r>
                      <a:endParaRPr b="1"/>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89925">
                <a:tc>
                  <a:txBody>
                    <a:bodyPr/>
                    <a:lstStyle/>
                    <a:p>
                      <a:pPr marL="0" lvl="0" indent="0" algn="l" rtl="0">
                        <a:spcBef>
                          <a:spcPts val="0"/>
                        </a:spcBef>
                        <a:spcAft>
                          <a:spcPts val="0"/>
                        </a:spcAft>
                        <a:buNone/>
                      </a:pPr>
                      <a:r>
                        <a:rPr lang="en" b="1"/>
                        <a:t>Side effects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Intermittent nausea and vomiting that led to need for IV hydration.</a:t>
                      </a:r>
                      <a:endParaRPr/>
                    </a:p>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solidFill>
                            <a:schemeClr val="dk1"/>
                          </a:solidFill>
                        </a:rPr>
                        <a:t>None</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r h="1193725">
                <a:tc>
                  <a:txBody>
                    <a:bodyPr/>
                    <a:lstStyle/>
                    <a:p>
                      <a:pPr marL="0" lvl="0" indent="0" algn="l" rtl="0">
                        <a:spcBef>
                          <a:spcPts val="0"/>
                        </a:spcBef>
                        <a:spcAft>
                          <a:spcPts val="0"/>
                        </a:spcAft>
                        <a:buNone/>
                      </a:pPr>
                      <a:r>
                        <a:rPr lang="en" b="1"/>
                        <a:t>Day after/Early Integration</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Some decrease in anxiety, difficult integration due to severe side effects.</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Barely can speak, feels that entire world shifted, lots of tears of joy, integration mostly listening and meditating with others.</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r h="1126625">
                <a:tc>
                  <a:txBody>
                    <a:bodyPr/>
                    <a:lstStyle/>
                    <a:p>
                      <a:pPr marL="0" lvl="0" indent="0" algn="l" rtl="0">
                        <a:spcBef>
                          <a:spcPts val="0"/>
                        </a:spcBef>
                        <a:spcAft>
                          <a:spcPts val="0"/>
                        </a:spcAft>
                        <a:buNone/>
                      </a:pPr>
                      <a:r>
                        <a:rPr lang="en" b="1"/>
                        <a:t>Long term feedback after 12 weeks</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Felt that experience was not worth money and effort despite still grateful for being able to do it.</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“My life is so different, as if I had 10 years of therapy squeezed into 6 hours.”</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339458f4835_0_29"/>
          <p:cNvSpPr txBox="1">
            <a:spLocks noGrp="1"/>
          </p:cNvSpPr>
          <p:nvPr>
            <p:ph type="title"/>
          </p:nvPr>
        </p:nvSpPr>
        <p:spPr>
          <a:xfrm>
            <a:off x="311700" y="152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So what happened with our patients?</a:t>
            </a:r>
            <a:endParaRPr/>
          </a:p>
        </p:txBody>
      </p:sp>
      <p:graphicFrame>
        <p:nvGraphicFramePr>
          <p:cNvPr id="562" name="Google Shape;562;g339458f4835_0_29"/>
          <p:cNvGraphicFramePr/>
          <p:nvPr/>
        </p:nvGraphicFramePr>
        <p:xfrm>
          <a:off x="352275" y="725100"/>
          <a:ext cx="8439450" cy="4179570"/>
        </p:xfrm>
        <a:graphic>
          <a:graphicData uri="http://schemas.openxmlformats.org/drawingml/2006/table">
            <a:tbl>
              <a:tblPr>
                <a:noFill/>
                <a:tableStyleId>{55378E4D-EEE7-4CBD-B835-3418C761B3FE}</a:tableStyleId>
              </a:tblPr>
              <a:tblGrid>
                <a:gridCol w="2016275">
                  <a:extLst>
                    <a:ext uri="{9D8B030D-6E8A-4147-A177-3AD203B41FA5}">
                      <a16:colId xmlns:a16="http://schemas.microsoft.com/office/drawing/2014/main" val="20000"/>
                    </a:ext>
                  </a:extLst>
                </a:gridCol>
                <a:gridCol w="3610025">
                  <a:extLst>
                    <a:ext uri="{9D8B030D-6E8A-4147-A177-3AD203B41FA5}">
                      <a16:colId xmlns:a16="http://schemas.microsoft.com/office/drawing/2014/main" val="20001"/>
                    </a:ext>
                  </a:extLst>
                </a:gridCol>
                <a:gridCol w="2813150">
                  <a:extLst>
                    <a:ext uri="{9D8B030D-6E8A-4147-A177-3AD203B41FA5}">
                      <a16:colId xmlns:a16="http://schemas.microsoft.com/office/drawing/2014/main" val="20002"/>
                    </a:ext>
                  </a:extLst>
                </a:gridCol>
              </a:tblGrid>
              <a:tr h="378475">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Kate</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Brian</a:t>
                      </a:r>
                      <a:endParaRPr b="1"/>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89925">
                <a:tc>
                  <a:txBody>
                    <a:bodyPr/>
                    <a:lstStyle/>
                    <a:p>
                      <a:pPr marL="0" lvl="0" indent="0" algn="l" rtl="0">
                        <a:spcBef>
                          <a:spcPts val="0"/>
                        </a:spcBef>
                        <a:spcAft>
                          <a:spcPts val="0"/>
                        </a:spcAft>
                        <a:buNone/>
                      </a:pPr>
                      <a:r>
                        <a:rPr lang="en" b="1"/>
                        <a:t>Anticipation vs Reality</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Anticipated a lot but being frail and struggling with pre-existing cancer related symptoms led to severe purging that patient was not able to get through to the actual true psychedelic experience despite coaching.</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solidFill>
                            <a:schemeClr val="dk1"/>
                          </a:solidFill>
                        </a:rPr>
                        <a:t>Was guarded but effect was beyond anything anticipated.</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r h="1193725">
                <a:tc>
                  <a:txBody>
                    <a:bodyPr/>
                    <a:lstStyle/>
                    <a:p>
                      <a:pPr marL="0" lvl="0" indent="0" algn="l" rtl="0">
                        <a:spcBef>
                          <a:spcPts val="0"/>
                        </a:spcBef>
                        <a:spcAft>
                          <a:spcPts val="0"/>
                        </a:spcAft>
                        <a:buNone/>
                      </a:pPr>
                      <a:r>
                        <a:rPr lang="en" b="1"/>
                        <a:t>Right Choice? </a:t>
                      </a:r>
                      <a:br>
                        <a:rPr lang="en" b="1"/>
                      </a:br>
                      <a:r>
                        <a:rPr lang="en" b="1"/>
                        <a:t>Wrong Choice?</a:t>
                      </a:r>
                      <a:endParaRPr b="1"/>
                    </a:p>
                    <a:p>
                      <a:pPr marL="0" lvl="0" indent="0" algn="l" rtl="0">
                        <a:spcBef>
                          <a:spcPts val="0"/>
                        </a:spcBef>
                        <a:spcAft>
                          <a:spcPts val="0"/>
                        </a:spcAft>
                        <a:buNone/>
                      </a:pPr>
                      <a:r>
                        <a:rPr lang="en" b="1"/>
                        <a:t>How could this be improved?</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Pretreating with strong anti-emetic if patient insists on trying but really - may be not the best substance and trial of Ketamine would have been better.</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Right Choice</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r h="1126625">
                <a:tc>
                  <a:txBody>
                    <a:bodyPr/>
                    <a:lstStyle/>
                    <a:p>
                      <a:pPr marL="0" lvl="0" indent="0" algn="l" rtl="0">
                        <a:spcBef>
                          <a:spcPts val="0"/>
                        </a:spcBef>
                        <a:spcAft>
                          <a:spcPts val="0"/>
                        </a:spcAft>
                        <a:buNone/>
                      </a:pPr>
                      <a:r>
                        <a:rPr lang="en" b="1"/>
                        <a:t>Main lessons</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b="1"/>
                        <a:t>Frailty and advanced illness makes psilocybin sessions unpredictable and physiological side effects more common.</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b="1"/>
                        <a:t>High dose combined with decent preparation for depression can be life transforming in 1 session.</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339458f4835_1_1"/>
          <p:cNvSpPr txBox="1">
            <a:spLocks noGrp="1"/>
          </p:cNvSpPr>
          <p:nvPr>
            <p:ph type="title"/>
          </p:nvPr>
        </p:nvSpPr>
        <p:spPr>
          <a:xfrm>
            <a:off x="311700" y="445025"/>
            <a:ext cx="3382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Real Life vs Studies?</a:t>
            </a:r>
            <a:endParaRPr/>
          </a:p>
        </p:txBody>
      </p:sp>
      <p:pic>
        <p:nvPicPr>
          <p:cNvPr id="568" name="Google Shape;568;g339458f4835_1_1"/>
          <p:cNvPicPr preferRelativeResize="0"/>
          <p:nvPr/>
        </p:nvPicPr>
        <p:blipFill>
          <a:blip r:embed="rId3">
            <a:alphaModFix/>
          </a:blip>
          <a:stretch>
            <a:fillRect/>
          </a:stretch>
        </p:blipFill>
        <p:spPr>
          <a:xfrm>
            <a:off x="3835000" y="41400"/>
            <a:ext cx="5242150" cy="3854776"/>
          </a:xfrm>
          <a:prstGeom prst="rect">
            <a:avLst/>
          </a:prstGeom>
          <a:noFill/>
          <a:ln>
            <a:noFill/>
          </a:ln>
        </p:spPr>
      </p:pic>
      <p:pic>
        <p:nvPicPr>
          <p:cNvPr id="569" name="Google Shape;569;g339458f4835_1_1"/>
          <p:cNvPicPr preferRelativeResize="0"/>
          <p:nvPr/>
        </p:nvPicPr>
        <p:blipFill>
          <a:blip r:embed="rId4">
            <a:alphaModFix/>
          </a:blip>
          <a:stretch>
            <a:fillRect/>
          </a:stretch>
        </p:blipFill>
        <p:spPr>
          <a:xfrm>
            <a:off x="555975" y="2166200"/>
            <a:ext cx="8234925" cy="28877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331e4d505bc_0_5"/>
          <p:cNvSpPr txBox="1">
            <a:spLocks noGrp="1"/>
          </p:cNvSpPr>
          <p:nvPr>
            <p:ph type="title"/>
          </p:nvPr>
        </p:nvSpPr>
        <p:spPr>
          <a:xfrm>
            <a:off x="498000" y="15240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200"/>
              </a:spcAft>
              <a:buClr>
                <a:schemeClr val="dk1"/>
              </a:buClr>
              <a:buSzPts val="1100"/>
              <a:buFont typeface="Arial"/>
              <a:buNone/>
            </a:pPr>
            <a:r>
              <a:rPr lang="en" sz="2500" b="1"/>
              <a:t>Contraindications 				Precautions</a:t>
            </a:r>
            <a:endParaRPr sz="4200"/>
          </a:p>
        </p:txBody>
      </p:sp>
      <p:sp>
        <p:nvSpPr>
          <p:cNvPr id="575" name="Google Shape;575;g331e4d505bc_0_5"/>
          <p:cNvSpPr txBox="1">
            <a:spLocks noGrp="1"/>
          </p:cNvSpPr>
          <p:nvPr>
            <p:ph type="body" idx="1"/>
          </p:nvPr>
        </p:nvSpPr>
        <p:spPr>
          <a:xfrm>
            <a:off x="177175" y="725100"/>
            <a:ext cx="3300000" cy="4107900"/>
          </a:xfrm>
          <a:prstGeom prst="rect">
            <a:avLst/>
          </a:prstGeom>
        </p:spPr>
        <p:txBody>
          <a:bodyPr spcFirstLastPara="1" wrap="square" lIns="91425" tIns="91425" rIns="91425" bIns="91425" anchor="t" anchorCtr="0">
            <a:normAutofit fontScale="92500" lnSpcReduction="10000"/>
          </a:bodyPr>
          <a:lstStyle/>
          <a:p>
            <a:pPr marL="0" lvl="0" indent="0" algn="l" rtl="0">
              <a:spcBef>
                <a:spcPts val="1200"/>
              </a:spcBef>
              <a:spcAft>
                <a:spcPts val="0"/>
              </a:spcAft>
              <a:buClr>
                <a:schemeClr val="dk1"/>
              </a:buClr>
              <a:buSzPct val="33178"/>
              <a:buFont typeface="Arial"/>
              <a:buNone/>
            </a:pPr>
            <a:endParaRPr sz="3315" b="1">
              <a:solidFill>
                <a:schemeClr val="dk1"/>
              </a:solidFill>
            </a:endParaRPr>
          </a:p>
          <a:p>
            <a:pPr marL="0" lvl="0" indent="0" algn="l" rtl="0">
              <a:spcBef>
                <a:spcPts val="1200"/>
              </a:spcBef>
              <a:spcAft>
                <a:spcPts val="0"/>
              </a:spcAft>
              <a:buNone/>
            </a:pPr>
            <a:r>
              <a:rPr lang="en" sz="1730">
                <a:solidFill>
                  <a:schemeClr val="dk1"/>
                </a:solidFill>
              </a:rPr>
              <a:t>🚫</a:t>
            </a:r>
            <a:r>
              <a:rPr lang="en" sz="1630">
                <a:solidFill>
                  <a:schemeClr val="dk1"/>
                </a:solidFill>
              </a:rPr>
              <a:t> Unstable psychiatric conditions or significant risk of psychosis</a:t>
            </a:r>
            <a:endParaRPr sz="1630">
              <a:solidFill>
                <a:schemeClr val="dk1"/>
              </a:solidFill>
            </a:endParaRPr>
          </a:p>
          <a:p>
            <a:pPr marL="0" lvl="0" indent="0" algn="l" rtl="0">
              <a:spcBef>
                <a:spcPts val="1200"/>
              </a:spcBef>
              <a:spcAft>
                <a:spcPts val="0"/>
              </a:spcAft>
              <a:buNone/>
            </a:pPr>
            <a:r>
              <a:rPr lang="en" sz="1630">
                <a:solidFill>
                  <a:schemeClr val="dk1"/>
                </a:solidFill>
              </a:rPr>
              <a:t>🚫 Uncontrolled cardiovascular disease</a:t>
            </a:r>
            <a:endParaRPr sz="1630">
              <a:solidFill>
                <a:schemeClr val="dk1"/>
              </a:solidFill>
            </a:endParaRPr>
          </a:p>
          <a:p>
            <a:pPr marL="0" lvl="0" indent="0" algn="l" rtl="0">
              <a:spcBef>
                <a:spcPts val="1200"/>
              </a:spcBef>
              <a:spcAft>
                <a:spcPts val="0"/>
              </a:spcAft>
              <a:buClr>
                <a:schemeClr val="dk1"/>
              </a:buClr>
              <a:buSzPct val="67459"/>
              <a:buFont typeface="Arial"/>
              <a:buNone/>
            </a:pPr>
            <a:r>
              <a:rPr lang="en" sz="1630">
                <a:solidFill>
                  <a:schemeClr val="dk1"/>
                </a:solidFill>
              </a:rPr>
              <a:t>🚫 Pregnancy &amp; breastfeeding</a:t>
            </a:r>
            <a:endParaRPr sz="1630">
              <a:solidFill>
                <a:schemeClr val="dk1"/>
              </a:solidFill>
            </a:endParaRPr>
          </a:p>
          <a:p>
            <a:pPr marL="457200" lvl="0" indent="-324378" algn="l" rtl="0">
              <a:spcBef>
                <a:spcPts val="1200"/>
              </a:spcBef>
              <a:spcAft>
                <a:spcPts val="0"/>
              </a:spcAft>
              <a:buClr>
                <a:schemeClr val="dk1"/>
              </a:buClr>
              <a:buSzPct val="100000"/>
              <a:buChar char="●"/>
            </a:pPr>
            <a:r>
              <a:rPr lang="en" sz="1630">
                <a:solidFill>
                  <a:schemeClr val="dk1"/>
                </a:solidFill>
              </a:rPr>
              <a:t>No clinical safety data available</a:t>
            </a:r>
            <a:endParaRPr sz="1630">
              <a:solidFill>
                <a:schemeClr val="dk1"/>
              </a:solidFill>
            </a:endParaRPr>
          </a:p>
          <a:p>
            <a:pPr marL="0" lvl="0" indent="0" algn="l" rtl="0">
              <a:spcBef>
                <a:spcPts val="12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
        <p:nvSpPr>
          <p:cNvPr id="576" name="Google Shape;576;g331e4d505bc_0_5"/>
          <p:cNvSpPr txBox="1">
            <a:spLocks noGrp="1"/>
          </p:cNvSpPr>
          <p:nvPr>
            <p:ph type="body" idx="1"/>
          </p:nvPr>
        </p:nvSpPr>
        <p:spPr>
          <a:xfrm>
            <a:off x="4036150" y="680875"/>
            <a:ext cx="4605600" cy="41079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endParaRPr sz="4000" b="1">
              <a:solidFill>
                <a:schemeClr val="dk1"/>
              </a:solidFill>
            </a:endParaRPr>
          </a:p>
          <a:p>
            <a:pPr marL="0" lvl="0" indent="0" algn="l" rtl="0">
              <a:spcBef>
                <a:spcPts val="1200"/>
              </a:spcBef>
              <a:spcAft>
                <a:spcPts val="0"/>
              </a:spcAft>
              <a:buNone/>
            </a:pPr>
            <a:r>
              <a:rPr lang="en" sz="6400">
                <a:solidFill>
                  <a:schemeClr val="dk1"/>
                </a:solidFill>
              </a:rPr>
              <a:t>✅ Serotonergic Medications - decrease efficacy theoretical risk of serotonin syndrome</a:t>
            </a:r>
            <a:endParaRPr sz="6400">
              <a:solidFill>
                <a:schemeClr val="dk1"/>
              </a:solidFill>
            </a:endParaRPr>
          </a:p>
          <a:p>
            <a:pPr marL="0" lvl="0" indent="0" algn="l" rtl="0">
              <a:spcBef>
                <a:spcPts val="1200"/>
              </a:spcBef>
              <a:spcAft>
                <a:spcPts val="0"/>
              </a:spcAft>
              <a:buClr>
                <a:schemeClr val="dk1"/>
              </a:buClr>
              <a:buSzPts val="275"/>
              <a:buFont typeface="Arial"/>
              <a:buNone/>
            </a:pPr>
            <a:r>
              <a:rPr lang="en" sz="6400">
                <a:solidFill>
                  <a:schemeClr val="dk1"/>
                </a:solidFill>
              </a:rPr>
              <a:t>✅ Severe Anxiety, PTSD with Dissociation, or History of Panic Attacks</a:t>
            </a:r>
            <a:endParaRPr sz="6400">
              <a:solidFill>
                <a:schemeClr val="dk1"/>
              </a:solidFill>
            </a:endParaRPr>
          </a:p>
          <a:p>
            <a:pPr marL="457200" lvl="0" indent="-330200" algn="l" rtl="0">
              <a:spcBef>
                <a:spcPts val="1200"/>
              </a:spcBef>
              <a:spcAft>
                <a:spcPts val="0"/>
              </a:spcAft>
              <a:buClr>
                <a:schemeClr val="dk1"/>
              </a:buClr>
              <a:buSzPct val="100000"/>
              <a:buChar char="●"/>
            </a:pPr>
            <a:r>
              <a:rPr lang="en" sz="6400">
                <a:solidFill>
                  <a:schemeClr val="dk1"/>
                </a:solidFill>
              </a:rPr>
              <a:t>Can exacerbate acute distress or induce extreme panic episodes.</a:t>
            </a:r>
            <a:endParaRPr sz="6400">
              <a:solidFill>
                <a:schemeClr val="dk1"/>
              </a:solidFill>
            </a:endParaRPr>
          </a:p>
          <a:p>
            <a:pPr marL="0" lvl="0" indent="0" algn="l" rtl="0">
              <a:spcBef>
                <a:spcPts val="1200"/>
              </a:spcBef>
              <a:spcAft>
                <a:spcPts val="0"/>
              </a:spcAft>
              <a:buNone/>
            </a:pPr>
            <a:r>
              <a:rPr lang="en" sz="6400">
                <a:solidFill>
                  <a:schemeClr val="dk1"/>
                </a:solidFill>
              </a:rPr>
              <a:t>✅ Anticipate psychological and physical distress and be ready to manage it:</a:t>
            </a:r>
            <a:endParaRPr sz="6400">
              <a:solidFill>
                <a:schemeClr val="dk1"/>
              </a:solidFill>
            </a:endParaRPr>
          </a:p>
          <a:p>
            <a:pPr marL="457200" lvl="0" indent="-330200" algn="l" rtl="0">
              <a:spcBef>
                <a:spcPts val="1200"/>
              </a:spcBef>
              <a:spcAft>
                <a:spcPts val="0"/>
              </a:spcAft>
              <a:buClr>
                <a:schemeClr val="dk1"/>
              </a:buClr>
              <a:buSzPct val="100000"/>
              <a:buChar char="●"/>
            </a:pPr>
            <a:r>
              <a:rPr lang="en" sz="6400">
                <a:solidFill>
                  <a:schemeClr val="dk1"/>
                </a:solidFill>
              </a:rPr>
              <a:t>Anxiety, Panic Attacks, Prolonged perceptual disturbances</a:t>
            </a:r>
            <a:endParaRPr sz="6400">
              <a:solidFill>
                <a:schemeClr val="dk1"/>
              </a:solidFill>
            </a:endParaRPr>
          </a:p>
          <a:p>
            <a:pPr marL="457200" lvl="0" indent="-330200" algn="l" rtl="0">
              <a:spcBef>
                <a:spcPts val="0"/>
              </a:spcBef>
              <a:spcAft>
                <a:spcPts val="0"/>
              </a:spcAft>
              <a:buClr>
                <a:schemeClr val="dk1"/>
              </a:buClr>
              <a:buSzPct val="100000"/>
              <a:buChar char="●"/>
            </a:pPr>
            <a:r>
              <a:rPr lang="en" sz="6400">
                <a:solidFill>
                  <a:schemeClr val="dk1"/>
                </a:solidFill>
              </a:rPr>
              <a:t>Nausea, Vomiting, Diarrhea, accidents if tries to move while disoriented (must have 1:1 seater at all times)</a:t>
            </a:r>
            <a:endParaRPr sz="6400">
              <a:solidFill>
                <a:schemeClr val="dk1"/>
              </a:solidFill>
            </a:endParaRPr>
          </a:p>
          <a:p>
            <a:pPr marL="0" lvl="0" indent="0" algn="l" rtl="0">
              <a:spcBef>
                <a:spcPts val="12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0"/>
        <p:cNvGrpSpPr/>
        <p:nvPr/>
      </p:nvGrpSpPr>
      <p:grpSpPr>
        <a:xfrm>
          <a:off x="0" y="0"/>
          <a:ext cx="0" cy="0"/>
          <a:chOff x="0" y="0"/>
          <a:chExt cx="0" cy="0"/>
        </a:xfrm>
      </p:grpSpPr>
      <p:sp>
        <p:nvSpPr>
          <p:cNvPr id="581" name="Google Shape;581;p1"/>
          <p:cNvSpPr/>
          <p:nvPr/>
        </p:nvSpPr>
        <p:spPr>
          <a:xfrm>
            <a:off x="416050" y="0"/>
            <a:ext cx="9141600" cy="5143500"/>
          </a:xfrm>
          <a:prstGeom prst="rect">
            <a:avLst/>
          </a:prstGeom>
          <a:solidFill>
            <a:srgbClr val="CFE2F3"/>
          </a:solidFill>
          <a:ln>
            <a:noFill/>
          </a:ln>
        </p:spPr>
        <p:txBody>
          <a:bodyPr spcFirstLastPara="1" wrap="square" lIns="91425" tIns="45700" rIns="91425" bIns="45700" anchor="ctr" anchorCtr="0">
            <a:noAutofit/>
          </a:bodyPr>
          <a:lstStyle/>
          <a:p>
            <a:pPr marL="171450" marR="0" lvl="0" indent="-171450" algn="l" rtl="0">
              <a:lnSpc>
                <a:spcPct val="90000"/>
              </a:lnSpc>
              <a:spcBef>
                <a:spcPts val="750"/>
              </a:spcBef>
              <a:spcAft>
                <a:spcPts val="0"/>
              </a:spcAft>
              <a:buClr>
                <a:schemeClr val="lt1"/>
              </a:buClr>
              <a:buSzPts val="2100"/>
              <a:buFont typeface="Arial"/>
              <a:buChar char="●"/>
            </a:pPr>
            <a:r>
              <a:rPr lang="en" sz="2400" b="0" i="0" u="none" strike="noStrike" cap="none">
                <a:solidFill>
                  <a:schemeClr val="lt1"/>
                </a:solidFill>
                <a:latin typeface="Arial"/>
                <a:ea typeface="Arial"/>
                <a:cs typeface="Arial"/>
                <a:sym typeface="Arial"/>
              </a:rPr>
              <a:t>Leslie Me</a:t>
            </a:r>
            <a:endParaRPr sz="1400" b="0" i="0" u="none" strike="noStrike" cap="none">
              <a:solidFill>
                <a:srgbClr val="000000"/>
              </a:solidFill>
              <a:latin typeface="Arial"/>
              <a:ea typeface="Arial"/>
              <a:cs typeface="Arial"/>
              <a:sym typeface="Arial"/>
            </a:endParaRPr>
          </a:p>
        </p:txBody>
      </p:sp>
      <p:sp>
        <p:nvSpPr>
          <p:cNvPr id="582" name="Google Shape;582;p1"/>
          <p:cNvSpPr txBox="1"/>
          <p:nvPr/>
        </p:nvSpPr>
        <p:spPr>
          <a:xfrm>
            <a:off x="3478675" y="152400"/>
            <a:ext cx="5564700" cy="910500"/>
          </a:xfrm>
          <a:prstGeom prst="rect">
            <a:avLst/>
          </a:prstGeom>
          <a:noFill/>
          <a:ln>
            <a:noFill/>
          </a:ln>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rgbClr val="000000"/>
              </a:buClr>
              <a:buSzPts val="275"/>
              <a:buFont typeface="Arial"/>
              <a:buNone/>
            </a:pPr>
            <a:r>
              <a:rPr lang="en" sz="2600" b="1">
                <a:solidFill>
                  <a:schemeClr val="dk1"/>
                </a:solidFill>
                <a:latin typeface="Century Gothic"/>
                <a:ea typeface="Century Gothic"/>
                <a:cs typeface="Century Gothic"/>
                <a:sym typeface="Century Gothic"/>
              </a:rPr>
              <a:t>“The Psychedelic Experience” - Practical Guidance for Conscious Journeying &amp; Harm Reduction</a:t>
            </a:r>
            <a:endParaRPr sz="2600" b="1" i="0" u="none" strike="noStrike" cap="none">
              <a:solidFill>
                <a:schemeClr val="dk1"/>
              </a:solidFill>
              <a:latin typeface="Century Gothic"/>
              <a:ea typeface="Century Gothic"/>
              <a:cs typeface="Century Gothic"/>
              <a:sym typeface="Century Gothic"/>
            </a:endParaRPr>
          </a:p>
        </p:txBody>
      </p:sp>
      <p:pic>
        <p:nvPicPr>
          <p:cNvPr id="583" name="Google Shape;583;p1"/>
          <p:cNvPicPr preferRelativeResize="0"/>
          <p:nvPr/>
        </p:nvPicPr>
        <p:blipFill rotWithShape="1">
          <a:blip r:embed="rId3">
            <a:alphaModFix/>
          </a:blip>
          <a:srcRect l="17570" r="17570"/>
          <a:stretch/>
        </p:blipFill>
        <p:spPr>
          <a:xfrm>
            <a:off x="-62900" y="0"/>
            <a:ext cx="3132064" cy="51435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584" name="Google Shape;584;p1"/>
          <p:cNvSpPr/>
          <p:nvPr/>
        </p:nvSpPr>
        <p:spPr>
          <a:xfrm rot="10800000" flipH="1">
            <a:off x="3579289" y="2016063"/>
            <a:ext cx="4630817" cy="16185"/>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p1"/>
          <p:cNvSpPr txBox="1"/>
          <p:nvPr/>
        </p:nvSpPr>
        <p:spPr>
          <a:xfrm>
            <a:off x="3579300" y="2238350"/>
            <a:ext cx="5564700" cy="1832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600" b="1">
                <a:solidFill>
                  <a:schemeClr val="dk1"/>
                </a:solidFill>
                <a:latin typeface="Century Gothic"/>
                <a:ea typeface="Century Gothic"/>
                <a:cs typeface="Century Gothic"/>
                <a:sym typeface="Century Gothic"/>
              </a:rPr>
              <a:t>Thais Salles Araujo, MD: </a:t>
            </a:r>
            <a:r>
              <a:rPr lang="en" sz="1600">
                <a:solidFill>
                  <a:schemeClr val="dk1"/>
                </a:solidFill>
                <a:latin typeface="Century Gothic"/>
                <a:ea typeface="Century Gothic"/>
                <a:cs typeface="Century Gothic"/>
                <a:sym typeface="Century Gothic"/>
              </a:rPr>
              <a:t> Institute for Integrative Healology, UCLA East-West Medicine, Modern Medicine, Mystic Health, Roze Room Hospice &amp; Palliative Care</a:t>
            </a:r>
            <a:endParaRPr sz="1600">
              <a:solidFill>
                <a:schemeClr val="dk1"/>
              </a:solidFill>
              <a:latin typeface="Century Gothic"/>
              <a:ea typeface="Century Gothic"/>
              <a:cs typeface="Century Gothic"/>
              <a:sym typeface="Century Gothic"/>
            </a:endParaRPr>
          </a:p>
          <a:p>
            <a:pPr marL="0" lvl="0" indent="0" algn="l" rtl="0">
              <a:spcBef>
                <a:spcPts val="1000"/>
              </a:spcBef>
              <a:spcAft>
                <a:spcPts val="0"/>
              </a:spcAft>
              <a:buClr>
                <a:schemeClr val="dk1"/>
              </a:buClr>
              <a:buSzPts val="1100"/>
              <a:buFont typeface="Arial"/>
              <a:buNone/>
            </a:pPr>
            <a:r>
              <a:rPr lang="en" sz="1600" b="1">
                <a:solidFill>
                  <a:schemeClr val="dk1"/>
                </a:solidFill>
                <a:latin typeface="Century Gothic"/>
                <a:ea typeface="Century Gothic"/>
                <a:cs typeface="Century Gothic"/>
                <a:sym typeface="Century Gothic"/>
              </a:rPr>
              <a:t>Justin Laube, MD: </a:t>
            </a:r>
            <a:r>
              <a:rPr lang="en" sz="1600">
                <a:solidFill>
                  <a:schemeClr val="dk1"/>
                </a:solidFill>
                <a:latin typeface="Century Gothic"/>
                <a:ea typeface="Century Gothic"/>
                <a:cs typeface="Century Gothic"/>
                <a:sym typeface="Century Gothic"/>
              </a:rPr>
              <a:t> Institute for Integrative Healology, UCLA East-West Medicine, Modern Medicine, Everyday Health</a:t>
            </a:r>
            <a:endParaRPr sz="1600" b="1">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200" b="0" i="0" u="none" strike="noStrike" cap="none">
              <a:solidFill>
                <a:schemeClr val="dk1"/>
              </a:solidFill>
              <a:latin typeface="Century Gothic"/>
              <a:ea typeface="Century Gothic"/>
              <a:cs typeface="Century Gothic"/>
              <a:sym typeface="Century Gothic"/>
            </a:endParaRPr>
          </a:p>
        </p:txBody>
      </p:sp>
      <p:grpSp>
        <p:nvGrpSpPr>
          <p:cNvPr id="586" name="Google Shape;586;p1"/>
          <p:cNvGrpSpPr/>
          <p:nvPr/>
        </p:nvGrpSpPr>
        <p:grpSpPr>
          <a:xfrm>
            <a:off x="114299" y="4580297"/>
            <a:ext cx="8866344" cy="453469"/>
            <a:chOff x="65313" y="4367865"/>
            <a:chExt cx="9038989" cy="665789"/>
          </a:xfrm>
        </p:grpSpPr>
        <p:pic>
          <p:nvPicPr>
            <p:cNvPr id="587" name="Google Shape;587;p1"/>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588" name="Google Shape;588;p1"/>
            <p:cNvGrpSpPr/>
            <p:nvPr/>
          </p:nvGrpSpPr>
          <p:grpSpPr>
            <a:xfrm>
              <a:off x="65313" y="4386418"/>
              <a:ext cx="7651464" cy="628677"/>
              <a:chOff x="392525" y="4397325"/>
              <a:chExt cx="8127750" cy="611375"/>
            </a:xfrm>
          </p:grpSpPr>
          <p:pic>
            <p:nvPicPr>
              <p:cNvPr id="589" name="Google Shape;589;p1"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590" name="Google Shape;590;p1"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591" name="Google Shape;591;p1"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592" name="Google Shape;592;p1"/>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32e9c5f3243_0_0"/>
          <p:cNvSpPr txBox="1">
            <a:spLocks noGrp="1"/>
          </p:cNvSpPr>
          <p:nvPr>
            <p:ph type="title"/>
          </p:nvPr>
        </p:nvSpPr>
        <p:spPr>
          <a:xfrm>
            <a:off x="628650" y="273850"/>
            <a:ext cx="6819300" cy="994200"/>
          </a:xfrm>
          <a:prstGeom prst="rect">
            <a:avLst/>
          </a:prstGeom>
        </p:spPr>
        <p:txBody>
          <a:bodyPr spcFirstLastPara="1" wrap="square" lIns="91425" tIns="45700" rIns="91425" bIns="45700" anchor="ctr" anchorCtr="0">
            <a:normAutofit fontScale="90000"/>
          </a:bodyPr>
          <a:lstStyle/>
          <a:p>
            <a:pPr marL="0" lvl="0" indent="0" algn="l" rtl="0">
              <a:lnSpc>
                <a:spcPct val="100000"/>
              </a:lnSpc>
              <a:spcBef>
                <a:spcPts val="800"/>
              </a:spcBef>
              <a:spcAft>
                <a:spcPts val="0"/>
              </a:spcAft>
              <a:buClr>
                <a:schemeClr val="dk1"/>
              </a:buClr>
              <a:buSzPct val="39285"/>
              <a:buFont typeface="Arial"/>
              <a:buNone/>
            </a:pPr>
            <a:r>
              <a:rPr lang="en" b="1"/>
              <a:t>What is our role, as integrative practitioners, in guiding our patients with psychedelic medicines?</a:t>
            </a:r>
            <a:endParaRPr b="1"/>
          </a:p>
        </p:txBody>
      </p:sp>
      <p:sp>
        <p:nvSpPr>
          <p:cNvPr id="598" name="Google Shape;598;g32e9c5f3243_0_0"/>
          <p:cNvSpPr txBox="1">
            <a:spLocks noGrp="1"/>
          </p:cNvSpPr>
          <p:nvPr>
            <p:ph type="body" idx="1"/>
          </p:nvPr>
        </p:nvSpPr>
        <p:spPr>
          <a:xfrm>
            <a:off x="628650" y="1340094"/>
            <a:ext cx="7886700" cy="3263400"/>
          </a:xfrm>
          <a:prstGeom prst="rect">
            <a:avLst/>
          </a:prstGeom>
        </p:spPr>
        <p:txBody>
          <a:bodyPr spcFirstLastPara="1" wrap="square" lIns="91425" tIns="45700" rIns="91425" bIns="45700" anchor="t" anchorCtr="0">
            <a:normAutofit/>
          </a:bodyPr>
          <a:lstStyle/>
          <a:p>
            <a:pPr marL="0" lvl="0" indent="0" algn="l" rtl="0">
              <a:lnSpc>
                <a:spcPct val="100000"/>
              </a:lnSpc>
              <a:spcBef>
                <a:spcPts val="800"/>
              </a:spcBef>
              <a:spcAft>
                <a:spcPts val="0"/>
              </a:spcAft>
              <a:buClr>
                <a:schemeClr val="dk1"/>
              </a:buClr>
              <a:buSzPts val="1100"/>
              <a:buFont typeface="Arial"/>
              <a:buNone/>
            </a:pPr>
            <a:endParaRPr/>
          </a:p>
          <a:p>
            <a:pPr marL="0" lvl="0" indent="0" algn="l" rtl="0">
              <a:spcBef>
                <a:spcPts val="750"/>
              </a:spcBef>
              <a:spcAft>
                <a:spcPts val="0"/>
              </a:spcAft>
              <a:buNone/>
            </a:pPr>
            <a:r>
              <a:rPr lang="en"/>
              <a:t>→Patients </a:t>
            </a:r>
            <a:r>
              <a:rPr lang="en" u="sng"/>
              <a:t>under report</a:t>
            </a:r>
            <a:r>
              <a:rPr lang="en"/>
              <a:t> psychedelic use, just like CAM use</a:t>
            </a:r>
            <a:endParaRPr/>
          </a:p>
          <a:p>
            <a:pPr marL="0" lvl="0" indent="0" algn="l" rtl="0">
              <a:spcBef>
                <a:spcPts val="750"/>
              </a:spcBef>
              <a:spcAft>
                <a:spcPts val="0"/>
              </a:spcAft>
              <a:buNone/>
            </a:pPr>
            <a:r>
              <a:rPr lang="en"/>
              <a:t>→There is </a:t>
            </a:r>
            <a:r>
              <a:rPr lang="en" u="sng"/>
              <a:t>mounting evidence</a:t>
            </a:r>
            <a:r>
              <a:rPr lang="en"/>
              <a:t> of benefits for deep suffering states</a:t>
            </a:r>
            <a:endParaRPr/>
          </a:p>
          <a:p>
            <a:pPr marL="0" lvl="0" indent="0" algn="l" rtl="0">
              <a:spcBef>
                <a:spcPts val="750"/>
              </a:spcBef>
              <a:spcAft>
                <a:spcPts val="0"/>
              </a:spcAft>
              <a:buNone/>
            </a:pPr>
            <a:r>
              <a:rPr lang="en"/>
              <a:t>→If a patient is </a:t>
            </a:r>
            <a:r>
              <a:rPr lang="en" u="sng"/>
              <a:t>bringing up psychedelics</a:t>
            </a:r>
            <a:r>
              <a:rPr lang="en"/>
              <a:t>, it’s likely a </a:t>
            </a:r>
            <a:r>
              <a:rPr lang="en" u="sng"/>
              <a:t>sign of their trust</a:t>
            </a:r>
            <a:r>
              <a:rPr lang="en"/>
              <a:t> in you to help them navigate a confusing landscape</a:t>
            </a:r>
            <a:endParaRPr/>
          </a:p>
          <a:p>
            <a:pPr marL="0" lvl="0" indent="0" algn="l" rtl="0">
              <a:spcBef>
                <a:spcPts val="750"/>
              </a:spcBef>
              <a:spcAft>
                <a:spcPts val="0"/>
              </a:spcAft>
              <a:buNone/>
            </a:pPr>
            <a:r>
              <a:rPr lang="en"/>
              <a:t>→What is a way to engage with your patient using </a:t>
            </a:r>
            <a:r>
              <a:rPr lang="en" u="sng"/>
              <a:t>evidence and safety guided directioning</a:t>
            </a:r>
            <a:r>
              <a:rPr lang="en"/>
              <a:t> without quick judgment or dismissal? </a:t>
            </a:r>
            <a:endParaRPr/>
          </a:p>
          <a:p>
            <a:pPr marL="0" lvl="0" indent="0" algn="l" rtl="0">
              <a:spcBef>
                <a:spcPts val="750"/>
              </a:spcBef>
              <a:spcAft>
                <a:spcPts val="0"/>
              </a:spcAft>
              <a:buNone/>
            </a:pPr>
            <a:r>
              <a:rPr lang="en"/>
              <a:t>→Perhaps we can apply </a:t>
            </a:r>
            <a:r>
              <a:rPr lang="en" u="sng"/>
              <a:t>our integrative open-minded evaluative capacity</a:t>
            </a:r>
            <a:r>
              <a:rPr lang="en"/>
              <a:t> to psychedelics, just like any other complementary or integrative therapy</a:t>
            </a:r>
            <a:endParaRPr u="sng">
              <a:solidFill>
                <a:schemeClr val="dk1"/>
              </a:solidFill>
            </a:endParaRPr>
          </a:p>
        </p:txBody>
      </p:sp>
      <p:sp>
        <p:nvSpPr>
          <p:cNvPr id="599" name="Google Shape;599;g32e9c5f3243_0_0"/>
          <p:cNvSpPr txBox="1"/>
          <p:nvPr/>
        </p:nvSpPr>
        <p:spPr>
          <a:xfrm>
            <a:off x="2474175" y="4603500"/>
            <a:ext cx="67551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 sz="800">
                <a:solidFill>
                  <a:schemeClr val="dk1"/>
                </a:solidFill>
              </a:rPr>
              <a:t>St. Pierre, M., Standing, L., Herman, Y., Haden, M., &amp; Walsh, Z. (2024). </a:t>
            </a:r>
            <a:r>
              <a:rPr lang="en" sz="800" b="1">
                <a:solidFill>
                  <a:schemeClr val="dk1"/>
                </a:solidFill>
              </a:rPr>
              <a:t>Patients' experiences discussing psychedelics for therapeutic purposes with physicians and other health care providers. </a:t>
            </a:r>
            <a:r>
              <a:rPr lang="en" sz="800" i="1">
                <a:solidFill>
                  <a:schemeClr val="dk1"/>
                </a:solidFill>
              </a:rPr>
              <a:t>Psychedelic Medicine, 2(3)</a:t>
            </a:r>
            <a:r>
              <a:rPr lang="en" sz="800">
                <a:solidFill>
                  <a:schemeClr val="dk1"/>
                </a:solidFill>
              </a:rPr>
              <a:t>.</a:t>
            </a:r>
            <a:r>
              <a:rPr lang="en" sz="800">
                <a:solidFill>
                  <a:schemeClr val="dk1"/>
                </a:solidFill>
                <a:uFill>
                  <a:noFill/>
                </a:uFill>
                <a:hlinkClick r:id="rId3">
                  <a:extLst>
                    <a:ext uri="{A12FA001-AC4F-418D-AE19-62706E023703}">
                      <ahyp:hlinkClr xmlns:ahyp="http://schemas.microsoft.com/office/drawing/2018/hyperlinkcolor" val="tx"/>
                    </a:ext>
                  </a:extLst>
                </a:hlinkClick>
              </a:rPr>
              <a:t> </a:t>
            </a:r>
            <a:r>
              <a:rPr lang="en" sz="800" u="sng">
                <a:solidFill>
                  <a:schemeClr val="accent5"/>
                </a:solidFill>
                <a:hlinkClick r:id="rId3">
                  <a:extLst>
                    <a:ext uri="{A12FA001-AC4F-418D-AE19-62706E023703}">
                      <ahyp:hlinkClr xmlns:ahyp="http://schemas.microsoft.com/office/drawing/2018/hyperlinkcolor" val="tx"/>
                    </a:ext>
                  </a:extLst>
                </a:hlinkClick>
              </a:rPr>
              <a:t>https://doi.org/10.1089/psymed.2023.0060</a:t>
            </a:r>
            <a:endParaRPr sz="1800">
              <a:solidFill>
                <a:schemeClr val="dk2"/>
              </a:solidFill>
            </a:endParaRPr>
          </a:p>
        </p:txBody>
      </p:sp>
      <p:pic>
        <p:nvPicPr>
          <p:cNvPr id="600" name="Google Shape;600;g32e9c5f3243_0_0"/>
          <p:cNvPicPr preferRelativeResize="0"/>
          <p:nvPr/>
        </p:nvPicPr>
        <p:blipFill>
          <a:blip r:embed="rId4">
            <a:alphaModFix/>
          </a:blip>
          <a:stretch>
            <a:fillRect/>
          </a:stretch>
        </p:blipFill>
        <p:spPr>
          <a:xfrm>
            <a:off x="7447944" y="58350"/>
            <a:ext cx="1658976" cy="2242225"/>
          </a:xfrm>
          <a:prstGeom prst="rect">
            <a:avLst/>
          </a:prstGeom>
          <a:noFill/>
          <a:ln>
            <a:noFill/>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32e9c5f3243_0_5"/>
          <p:cNvSpPr txBox="1">
            <a:spLocks noGrp="1"/>
          </p:cNvSpPr>
          <p:nvPr>
            <p:ph type="body" idx="1"/>
          </p:nvPr>
        </p:nvSpPr>
        <p:spPr>
          <a:xfrm>
            <a:off x="3511800" y="152400"/>
            <a:ext cx="5419200" cy="4371900"/>
          </a:xfrm>
          <a:prstGeom prst="rect">
            <a:avLst/>
          </a:prstGeom>
        </p:spPr>
        <p:txBody>
          <a:bodyPr spcFirstLastPara="1" wrap="square" lIns="91425" tIns="45700" rIns="91425" bIns="45700" anchor="t" anchorCtr="0">
            <a:normAutofit lnSpcReduction="20000"/>
          </a:bodyPr>
          <a:lstStyle/>
          <a:p>
            <a:pPr marL="0" lvl="0" indent="0" algn="l" rtl="0">
              <a:spcBef>
                <a:spcPts val="750"/>
              </a:spcBef>
              <a:spcAft>
                <a:spcPts val="0"/>
              </a:spcAft>
              <a:buNone/>
            </a:pPr>
            <a:r>
              <a:rPr lang="en" b="1"/>
              <a:t>Usual State:</a:t>
            </a:r>
            <a:endParaRPr b="1"/>
          </a:p>
          <a:p>
            <a:pPr marL="0" lvl="0" indent="0" algn="l" rtl="0">
              <a:spcBef>
                <a:spcPts val="750"/>
              </a:spcBef>
              <a:spcAft>
                <a:spcPts val="0"/>
              </a:spcAft>
              <a:buNone/>
            </a:pPr>
            <a:r>
              <a:rPr lang="en"/>
              <a:t>Prescribing medications that don’t cause significant acute changes in </a:t>
            </a:r>
            <a:r>
              <a:rPr lang="en" b="1"/>
              <a:t>consciousness</a:t>
            </a:r>
            <a:r>
              <a:rPr lang="en"/>
              <a:t>, therefore don’t require special considerations around intentionality, preparation, where it’s taken, facilitation, or after-care.</a:t>
            </a:r>
            <a:endParaRPr/>
          </a:p>
          <a:p>
            <a:pPr marL="0" lvl="0" indent="0" algn="l" rtl="0">
              <a:spcBef>
                <a:spcPts val="750"/>
              </a:spcBef>
              <a:spcAft>
                <a:spcPts val="0"/>
              </a:spcAft>
              <a:buNone/>
            </a:pPr>
            <a:endParaRPr/>
          </a:p>
          <a:p>
            <a:pPr marL="0" lvl="0" indent="0" algn="l" rtl="0">
              <a:spcBef>
                <a:spcPts val="750"/>
              </a:spcBef>
              <a:spcAft>
                <a:spcPts val="0"/>
              </a:spcAft>
              <a:buNone/>
            </a:pPr>
            <a:r>
              <a:rPr lang="en" b="1"/>
              <a:t>Psychedelics Medicine Experience:</a:t>
            </a:r>
            <a:endParaRPr b="1"/>
          </a:p>
          <a:p>
            <a:pPr marL="0" lvl="0" indent="0" algn="l" rtl="0">
              <a:spcBef>
                <a:spcPts val="750"/>
              </a:spcBef>
              <a:spcAft>
                <a:spcPts val="0"/>
              </a:spcAft>
              <a:buNone/>
            </a:pPr>
            <a:r>
              <a:rPr lang="en"/>
              <a:t>To understand psychedelics requires </a:t>
            </a:r>
            <a:r>
              <a:rPr lang="en" b="1"/>
              <a:t>engaging new lenses that includes these considerations.</a:t>
            </a:r>
            <a:r>
              <a:rPr lang="en"/>
              <a:t> Plus, Psychedelic medicines </a:t>
            </a:r>
            <a:r>
              <a:rPr lang="en" b="1"/>
              <a:t>are more of an experience than a purely drug effect</a:t>
            </a:r>
            <a:r>
              <a:rPr lang="en"/>
              <a:t>. </a:t>
            </a:r>
            <a:endParaRPr/>
          </a:p>
          <a:p>
            <a:pPr marL="457200" lvl="0" indent="0" algn="l" rtl="0">
              <a:spcBef>
                <a:spcPts val="750"/>
              </a:spcBef>
              <a:spcAft>
                <a:spcPts val="0"/>
              </a:spcAft>
              <a:buNone/>
            </a:pPr>
            <a:r>
              <a:rPr lang="en"/>
              <a:t>–e.g Experiences of alterations for e.g. in time perception, visual and sensory shifts, ineffable mystical encounters (More of a “trip” or “journey”). </a:t>
            </a:r>
            <a:endParaRPr/>
          </a:p>
          <a:p>
            <a:pPr marL="457200" lvl="0" indent="0" algn="l" rtl="0">
              <a:spcBef>
                <a:spcPts val="750"/>
              </a:spcBef>
              <a:spcAft>
                <a:spcPts val="0"/>
              </a:spcAft>
              <a:buNone/>
            </a:pPr>
            <a:r>
              <a:rPr lang="en"/>
              <a:t>–Some can be life changing, healing and can also be challenging without support or quality care.</a:t>
            </a:r>
            <a:endParaRPr/>
          </a:p>
        </p:txBody>
      </p:sp>
      <p:pic>
        <p:nvPicPr>
          <p:cNvPr id="606" name="Google Shape;606;g32e9c5f3243_0_5"/>
          <p:cNvPicPr preferRelativeResize="0"/>
          <p:nvPr/>
        </p:nvPicPr>
        <p:blipFill>
          <a:blip r:embed="rId3">
            <a:alphaModFix/>
          </a:blip>
          <a:stretch>
            <a:fillRect/>
          </a:stretch>
        </p:blipFill>
        <p:spPr>
          <a:xfrm>
            <a:off x="-451216" y="2369285"/>
            <a:ext cx="3623666" cy="2774215"/>
          </a:xfrm>
          <a:prstGeom prst="rect">
            <a:avLst/>
          </a:prstGeom>
          <a:noFill/>
          <a:ln>
            <a:noFill/>
          </a:ln>
        </p:spPr>
      </p:pic>
      <p:sp>
        <p:nvSpPr>
          <p:cNvPr id="607" name="Google Shape;607;g32e9c5f3243_0_5"/>
          <p:cNvSpPr txBox="1"/>
          <p:nvPr/>
        </p:nvSpPr>
        <p:spPr>
          <a:xfrm>
            <a:off x="3460800" y="4658300"/>
            <a:ext cx="5521200" cy="38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 sz="600">
                <a:solidFill>
                  <a:schemeClr val="dk1"/>
                </a:solidFill>
              </a:rPr>
              <a:t>Carhart-Harris RL, Roseman L, Haijen E, et al. </a:t>
            </a:r>
            <a:r>
              <a:rPr lang="en" sz="600" b="1">
                <a:solidFill>
                  <a:schemeClr val="dk1"/>
                </a:solidFill>
              </a:rPr>
              <a:t>Psychedelics and the essential importance of context.</a:t>
            </a:r>
            <a:r>
              <a:rPr lang="en" sz="600">
                <a:solidFill>
                  <a:schemeClr val="dk1"/>
                </a:solidFill>
              </a:rPr>
              <a:t> Journal of Psychopharmacology. 2018;32(7):725-731. doi:10.1177/0269881118754710 </a:t>
            </a:r>
            <a:r>
              <a:rPr lang="en" sz="600" u="sng">
                <a:solidFill>
                  <a:srgbClr val="1155CC"/>
                </a:solidFill>
                <a:hlinkClick r:id="rId4">
                  <a:extLst>
                    <a:ext uri="{A12FA001-AC4F-418D-AE19-62706E023703}">
                      <ahyp:hlinkClr xmlns:ahyp="http://schemas.microsoft.com/office/drawing/2018/hyperlinkcolor" val="tx"/>
                    </a:ext>
                  </a:extLst>
                </a:hlinkClick>
              </a:rPr>
              <a:t>https://journals.sagepub.com/doi/abs/10.1177/0269881118754710</a:t>
            </a:r>
            <a:endParaRPr sz="1100">
              <a:solidFill>
                <a:schemeClr val="dk2"/>
              </a:solidFill>
            </a:endParaRPr>
          </a:p>
        </p:txBody>
      </p:sp>
      <p:pic>
        <p:nvPicPr>
          <p:cNvPr id="608" name="Google Shape;608;g32e9c5f3243_0_5" descr="HD wallpaper: white airplane wing on sky, trip, journey, wander ..."/>
          <p:cNvPicPr preferRelativeResize="0"/>
          <p:nvPr/>
        </p:nvPicPr>
        <p:blipFill>
          <a:blip r:embed="rId5">
            <a:alphaModFix/>
          </a:blip>
          <a:stretch>
            <a:fillRect/>
          </a:stretch>
        </p:blipFill>
        <p:spPr>
          <a:xfrm>
            <a:off x="848900" y="4427525"/>
            <a:ext cx="1023425" cy="679249"/>
          </a:xfrm>
          <a:prstGeom prst="rect">
            <a:avLst/>
          </a:prstGeom>
          <a:noFill/>
          <a:ln>
            <a:noFill/>
          </a:ln>
        </p:spPr>
      </p:pic>
      <p:pic>
        <p:nvPicPr>
          <p:cNvPr id="609" name="Google Shape;609;g32e9c5f3243_0_5"/>
          <p:cNvPicPr preferRelativeResize="0"/>
          <p:nvPr/>
        </p:nvPicPr>
        <p:blipFill>
          <a:blip r:embed="rId6">
            <a:alphaModFix/>
          </a:blip>
          <a:stretch>
            <a:fillRect/>
          </a:stretch>
        </p:blipFill>
        <p:spPr>
          <a:xfrm>
            <a:off x="-451226" y="0"/>
            <a:ext cx="3623675" cy="2369285"/>
          </a:xfrm>
          <a:prstGeom prst="rect">
            <a:avLst/>
          </a:prstGeom>
          <a:noFill/>
          <a:ln>
            <a:noFill/>
          </a:ln>
        </p:spPr>
      </p:pic>
      <p:pic>
        <p:nvPicPr>
          <p:cNvPr id="610" name="Google Shape;610;g32e9c5f3243_0_5"/>
          <p:cNvPicPr preferRelativeResize="0"/>
          <p:nvPr/>
        </p:nvPicPr>
        <p:blipFill rotWithShape="1">
          <a:blip r:embed="rId7">
            <a:alphaModFix/>
          </a:blip>
          <a:srcRect l="3100" t="29290" r="8074" b="17791"/>
          <a:stretch/>
        </p:blipFill>
        <p:spPr>
          <a:xfrm>
            <a:off x="1437900" y="902700"/>
            <a:ext cx="1117425" cy="507074"/>
          </a:xfrm>
          <a:prstGeom prst="rect">
            <a:avLst/>
          </a:prstGeom>
          <a:noFill/>
          <a:ln>
            <a:noFill/>
          </a:ln>
        </p:spPr>
      </p:pic>
      <p:pic>
        <p:nvPicPr>
          <p:cNvPr id="611" name="Google Shape;611;g32e9c5f3243_0_5"/>
          <p:cNvPicPr preferRelativeResize="0"/>
          <p:nvPr/>
        </p:nvPicPr>
        <p:blipFill rotWithShape="1">
          <a:blip r:embed="rId8">
            <a:alphaModFix/>
          </a:blip>
          <a:srcRect l="12314" t="25805" r="12554"/>
          <a:stretch/>
        </p:blipFill>
        <p:spPr>
          <a:xfrm>
            <a:off x="731350" y="2369275"/>
            <a:ext cx="1258524" cy="828824"/>
          </a:xfrm>
          <a:prstGeom prst="rect">
            <a:avLst/>
          </a:prstGeom>
          <a:noFill/>
          <a:ln>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26"/>
        <p:cNvGrpSpPr/>
        <p:nvPr/>
      </p:nvGrpSpPr>
      <p:grpSpPr>
        <a:xfrm>
          <a:off x="0" y="0"/>
          <a:ext cx="0" cy="0"/>
          <a:chOff x="0" y="0"/>
          <a:chExt cx="0" cy="0"/>
        </a:xfrm>
      </p:grpSpPr>
      <p:sp>
        <p:nvSpPr>
          <p:cNvPr id="227" name="Google Shape;227;g331e4d505bc_0_29"/>
          <p:cNvSpPr txBox="1">
            <a:spLocks noGrp="1"/>
          </p:cNvSpPr>
          <p:nvPr>
            <p:ph type="title"/>
          </p:nvPr>
        </p:nvSpPr>
        <p:spPr>
          <a:xfrm>
            <a:off x="621550" y="1074725"/>
            <a:ext cx="8159400" cy="717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latin typeface="Century Gothic"/>
                <a:ea typeface="Century Gothic"/>
                <a:cs typeface="Century Gothic"/>
                <a:sym typeface="Century Gothic"/>
              </a:rPr>
              <a:t>As your questions and comments arise, enter them in the WHOVA app.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You can upvote questions or ask your own.</a:t>
            </a:r>
            <a:endParaRPr>
              <a:latin typeface="Century Gothic"/>
              <a:ea typeface="Century Gothic"/>
              <a:cs typeface="Century Gothic"/>
              <a:sym typeface="Century Gothic"/>
            </a:endParaRPr>
          </a:p>
        </p:txBody>
      </p:sp>
      <p:pic>
        <p:nvPicPr>
          <p:cNvPr id="228" name="Google Shape;228;g331e4d505bc_0_29"/>
          <p:cNvPicPr preferRelativeResize="0"/>
          <p:nvPr/>
        </p:nvPicPr>
        <p:blipFill>
          <a:blip r:embed="rId3">
            <a:alphaModFix/>
          </a:blip>
          <a:stretch>
            <a:fillRect/>
          </a:stretch>
        </p:blipFill>
        <p:spPr>
          <a:xfrm>
            <a:off x="2476950" y="2544325"/>
            <a:ext cx="2095050" cy="2095050"/>
          </a:xfrm>
          <a:prstGeom prst="rect">
            <a:avLst/>
          </a:prstGeom>
          <a:noFill/>
          <a:ln>
            <a:noFill/>
          </a:ln>
        </p:spPr>
      </p:pic>
      <p:pic>
        <p:nvPicPr>
          <p:cNvPr id="229" name="Google Shape;229;g331e4d505bc_0_29"/>
          <p:cNvPicPr preferRelativeResize="0"/>
          <p:nvPr/>
        </p:nvPicPr>
        <p:blipFill>
          <a:blip r:embed="rId4">
            <a:alphaModFix/>
          </a:blip>
          <a:stretch>
            <a:fillRect/>
          </a:stretch>
        </p:blipFill>
        <p:spPr>
          <a:xfrm>
            <a:off x="4572000" y="2544325"/>
            <a:ext cx="2095049" cy="2095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33a89b2aca8_0_45"/>
          <p:cNvSpPr txBox="1">
            <a:spLocks noGrp="1"/>
          </p:cNvSpPr>
          <p:nvPr>
            <p:ph type="title"/>
          </p:nvPr>
        </p:nvSpPr>
        <p:spPr>
          <a:xfrm>
            <a:off x="80850" y="-75350"/>
            <a:ext cx="88299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Psychedelics as a mind-body-spirit </a:t>
            </a:r>
            <a:r>
              <a:rPr lang="en" b="1"/>
              <a:t>Surgery-Journey</a:t>
            </a:r>
            <a:endParaRPr b="1"/>
          </a:p>
        </p:txBody>
      </p:sp>
      <p:sp>
        <p:nvSpPr>
          <p:cNvPr id="617" name="Google Shape;617;g33a89b2aca8_0_45"/>
          <p:cNvSpPr txBox="1"/>
          <p:nvPr/>
        </p:nvSpPr>
        <p:spPr>
          <a:xfrm>
            <a:off x="-278750" y="2359425"/>
            <a:ext cx="3167400" cy="2056500"/>
          </a:xfrm>
          <a:prstGeom prst="rect">
            <a:avLst/>
          </a:prstGeom>
          <a:noFill/>
          <a:ln>
            <a:noFill/>
          </a:ln>
        </p:spPr>
        <p:txBody>
          <a:bodyPr spcFirstLastPara="1" wrap="square" lIns="91425" tIns="91425" rIns="91425" bIns="91425" anchor="t" anchorCtr="0">
            <a:spAutoFit/>
          </a:bodyPr>
          <a:lstStyle/>
          <a:p>
            <a:pPr marL="457200" lvl="0" indent="0" algn="l" rtl="0">
              <a:lnSpc>
                <a:spcPct val="90000"/>
              </a:lnSpc>
              <a:spcBef>
                <a:spcPts val="750"/>
              </a:spcBef>
              <a:spcAft>
                <a:spcPts val="0"/>
              </a:spcAft>
              <a:buNone/>
            </a:pPr>
            <a:r>
              <a:rPr lang="en" sz="1600" b="1" u="sng">
                <a:solidFill>
                  <a:schemeClr val="dk2"/>
                </a:solidFill>
              </a:rPr>
              <a:t>Your</a:t>
            </a:r>
            <a:r>
              <a:rPr lang="en" sz="1600" b="1">
                <a:solidFill>
                  <a:schemeClr val="dk2"/>
                </a:solidFill>
              </a:rPr>
              <a:t> patient comes with questions</a:t>
            </a:r>
            <a:r>
              <a:rPr lang="en" sz="1600">
                <a:solidFill>
                  <a:schemeClr val="dk2"/>
                </a:solidFill>
              </a:rPr>
              <a:t> or intentions to explore psychedelics for healing.</a:t>
            </a:r>
            <a:endParaRPr sz="1600" i="1">
              <a:solidFill>
                <a:schemeClr val="dk2"/>
              </a:solidFill>
            </a:endParaRPr>
          </a:p>
          <a:p>
            <a:pPr marL="914400" lvl="1" indent="-298450" algn="l" rtl="0">
              <a:lnSpc>
                <a:spcPct val="90000"/>
              </a:lnSpc>
              <a:spcBef>
                <a:spcPts val="1200"/>
              </a:spcBef>
              <a:spcAft>
                <a:spcPts val="0"/>
              </a:spcAft>
              <a:buClr>
                <a:schemeClr val="dk1"/>
              </a:buClr>
              <a:buSzPts val="1100"/>
              <a:buAutoNum type="alphaLcPeriod"/>
            </a:pPr>
            <a:r>
              <a:rPr lang="en" sz="1200">
                <a:solidFill>
                  <a:schemeClr val="dk2"/>
                </a:solidFill>
              </a:rPr>
              <a:t>Focus on safety, education and risk minimization without judgment or stigmatizing</a:t>
            </a:r>
            <a:endParaRPr sz="1200">
              <a:solidFill>
                <a:schemeClr val="dk2"/>
              </a:solidFill>
            </a:endParaRPr>
          </a:p>
          <a:p>
            <a:pPr marL="914400" lvl="1" indent="-298450" algn="l" rtl="0">
              <a:lnSpc>
                <a:spcPct val="90000"/>
              </a:lnSpc>
              <a:spcBef>
                <a:spcPts val="0"/>
              </a:spcBef>
              <a:spcAft>
                <a:spcPts val="0"/>
              </a:spcAft>
              <a:buClr>
                <a:schemeClr val="dk1"/>
              </a:buClr>
              <a:buSzPts val="1100"/>
              <a:buAutoNum type="alphaLcPeriod"/>
            </a:pPr>
            <a:r>
              <a:rPr lang="en" sz="1200">
                <a:solidFill>
                  <a:schemeClr val="dk2"/>
                </a:solidFill>
              </a:rPr>
              <a:t>Respect for patient’s autonomy and longing to heal</a:t>
            </a:r>
            <a:endParaRPr sz="1200">
              <a:solidFill>
                <a:schemeClr val="dk2"/>
              </a:solidFill>
            </a:endParaRPr>
          </a:p>
        </p:txBody>
      </p:sp>
      <p:sp>
        <p:nvSpPr>
          <p:cNvPr id="618" name="Google Shape;618;g33a89b2aca8_0_45"/>
          <p:cNvSpPr txBox="1"/>
          <p:nvPr/>
        </p:nvSpPr>
        <p:spPr>
          <a:xfrm>
            <a:off x="2695075" y="1634125"/>
            <a:ext cx="2006700" cy="1167600"/>
          </a:xfrm>
          <a:prstGeom prst="rect">
            <a:avLst/>
          </a:prstGeom>
          <a:noFill/>
          <a:ln>
            <a:noFill/>
          </a:ln>
        </p:spPr>
        <p:txBody>
          <a:bodyPr spcFirstLastPara="1" wrap="square" lIns="91425" tIns="91425" rIns="91425" bIns="91425" anchor="t" anchorCtr="0">
            <a:spAutoFit/>
          </a:bodyPr>
          <a:lstStyle/>
          <a:p>
            <a:pPr marL="457200" lvl="0" indent="0" algn="l" rtl="0">
              <a:lnSpc>
                <a:spcPct val="90000"/>
              </a:lnSpc>
              <a:spcBef>
                <a:spcPts val="750"/>
              </a:spcBef>
              <a:spcAft>
                <a:spcPts val="0"/>
              </a:spcAft>
              <a:buNone/>
            </a:pPr>
            <a:r>
              <a:rPr lang="en" sz="1600" b="1">
                <a:solidFill>
                  <a:schemeClr val="dk2"/>
                </a:solidFill>
              </a:rPr>
              <a:t>Pre-operative risk guidance visit</a:t>
            </a:r>
            <a:endParaRPr sz="1600" b="1">
              <a:solidFill>
                <a:schemeClr val="dk2"/>
              </a:solidFill>
            </a:endParaRPr>
          </a:p>
          <a:p>
            <a:pPr marL="457200" lvl="0" indent="0" algn="l" rtl="0">
              <a:lnSpc>
                <a:spcPct val="90000"/>
              </a:lnSpc>
              <a:spcBef>
                <a:spcPts val="750"/>
              </a:spcBef>
              <a:spcAft>
                <a:spcPts val="0"/>
              </a:spcAft>
              <a:buNone/>
            </a:pPr>
            <a:r>
              <a:rPr lang="en" sz="1600" b="1">
                <a:solidFill>
                  <a:schemeClr val="dk2"/>
                </a:solidFill>
              </a:rPr>
              <a:t>“Travel” visit</a:t>
            </a:r>
            <a:endParaRPr sz="1600" b="1">
              <a:solidFill>
                <a:schemeClr val="dk2"/>
              </a:solidFill>
            </a:endParaRPr>
          </a:p>
        </p:txBody>
      </p:sp>
      <p:sp>
        <p:nvSpPr>
          <p:cNvPr id="619" name="Google Shape;619;g33a89b2aca8_0_45"/>
          <p:cNvSpPr txBox="1"/>
          <p:nvPr/>
        </p:nvSpPr>
        <p:spPr>
          <a:xfrm>
            <a:off x="4787013" y="1634125"/>
            <a:ext cx="2552400" cy="849600"/>
          </a:xfrm>
          <a:prstGeom prst="rect">
            <a:avLst/>
          </a:prstGeom>
          <a:noFill/>
          <a:ln>
            <a:noFill/>
          </a:ln>
        </p:spPr>
        <p:txBody>
          <a:bodyPr spcFirstLastPara="1" wrap="square" lIns="91425" tIns="91425" rIns="91425" bIns="91425" anchor="t" anchorCtr="0">
            <a:spAutoFit/>
          </a:bodyPr>
          <a:lstStyle/>
          <a:p>
            <a:pPr marL="457200" lvl="0" indent="0" algn="l" rtl="0">
              <a:lnSpc>
                <a:spcPct val="90000"/>
              </a:lnSpc>
              <a:spcBef>
                <a:spcPts val="750"/>
              </a:spcBef>
              <a:spcAft>
                <a:spcPts val="0"/>
              </a:spcAft>
              <a:buNone/>
            </a:pPr>
            <a:r>
              <a:rPr lang="en" sz="1600">
                <a:solidFill>
                  <a:schemeClr val="dk2"/>
                </a:solidFill>
              </a:rPr>
              <a:t>“Mind-body-spirit” </a:t>
            </a:r>
            <a:r>
              <a:rPr lang="en" sz="1600" b="1">
                <a:solidFill>
                  <a:schemeClr val="dk2"/>
                </a:solidFill>
              </a:rPr>
              <a:t>Psychedelic Surgery </a:t>
            </a:r>
            <a:r>
              <a:rPr lang="en" sz="1600">
                <a:solidFill>
                  <a:schemeClr val="dk2"/>
                </a:solidFill>
              </a:rPr>
              <a:t>experience”</a:t>
            </a:r>
            <a:endParaRPr/>
          </a:p>
        </p:txBody>
      </p:sp>
      <p:sp>
        <p:nvSpPr>
          <p:cNvPr id="620" name="Google Shape;620;g33a89b2aca8_0_45"/>
          <p:cNvSpPr txBox="1"/>
          <p:nvPr/>
        </p:nvSpPr>
        <p:spPr>
          <a:xfrm>
            <a:off x="6864638" y="1746750"/>
            <a:ext cx="2325300" cy="627900"/>
          </a:xfrm>
          <a:prstGeom prst="rect">
            <a:avLst/>
          </a:prstGeom>
          <a:noFill/>
          <a:ln>
            <a:noFill/>
          </a:ln>
        </p:spPr>
        <p:txBody>
          <a:bodyPr spcFirstLastPara="1" wrap="square" lIns="91425" tIns="91425" rIns="91425" bIns="91425" anchor="t" anchorCtr="0">
            <a:spAutoFit/>
          </a:bodyPr>
          <a:lstStyle/>
          <a:p>
            <a:pPr marL="457200" lvl="0" indent="0" algn="l" rtl="0">
              <a:lnSpc>
                <a:spcPct val="90000"/>
              </a:lnSpc>
              <a:spcBef>
                <a:spcPts val="750"/>
              </a:spcBef>
              <a:spcAft>
                <a:spcPts val="0"/>
              </a:spcAft>
              <a:buNone/>
            </a:pPr>
            <a:r>
              <a:rPr lang="en" sz="1600" b="1">
                <a:solidFill>
                  <a:schemeClr val="dk2"/>
                </a:solidFill>
              </a:rPr>
              <a:t>Immediate,</a:t>
            </a:r>
            <a:r>
              <a:rPr lang="en" sz="1600">
                <a:solidFill>
                  <a:schemeClr val="dk2"/>
                </a:solidFill>
              </a:rPr>
              <a:t> short term &amp; longer term </a:t>
            </a:r>
            <a:endParaRPr/>
          </a:p>
        </p:txBody>
      </p:sp>
      <p:pic>
        <p:nvPicPr>
          <p:cNvPr id="621" name="Google Shape;621;g33a89b2aca8_0_45" descr="HD wallpaper: white airplane wing on sky, trip, journey, wander ..."/>
          <p:cNvPicPr preferRelativeResize="0"/>
          <p:nvPr/>
        </p:nvPicPr>
        <p:blipFill>
          <a:blip r:embed="rId3">
            <a:alphaModFix/>
          </a:blip>
          <a:stretch>
            <a:fillRect/>
          </a:stretch>
        </p:blipFill>
        <p:spPr>
          <a:xfrm flipH="1">
            <a:off x="4378750" y="2971800"/>
            <a:ext cx="1023425" cy="679249"/>
          </a:xfrm>
          <a:prstGeom prst="rect">
            <a:avLst/>
          </a:prstGeom>
          <a:noFill/>
          <a:ln>
            <a:noFill/>
          </a:ln>
        </p:spPr>
      </p:pic>
      <p:pic>
        <p:nvPicPr>
          <p:cNvPr id="622" name="Google Shape;622;g33a89b2aca8_0_45"/>
          <p:cNvPicPr preferRelativeResize="0"/>
          <p:nvPr/>
        </p:nvPicPr>
        <p:blipFill rotWithShape="1">
          <a:blip r:embed="rId4">
            <a:alphaModFix/>
          </a:blip>
          <a:srcRect l="-348372" t="-362858" r="-189789" b="-175303"/>
          <a:stretch/>
        </p:blipFill>
        <p:spPr>
          <a:xfrm>
            <a:off x="1900250" y="-404200"/>
            <a:ext cx="6858000" cy="5143500"/>
          </a:xfrm>
          <a:prstGeom prst="rect">
            <a:avLst/>
          </a:prstGeom>
          <a:noFill/>
          <a:ln>
            <a:noFill/>
          </a:ln>
        </p:spPr>
      </p:pic>
      <p:pic>
        <p:nvPicPr>
          <p:cNvPr id="623" name="Google Shape;623;g33a89b2aca8_0_45" descr="Questions 1 Free Stock Photo - Public Domain Pictures"/>
          <p:cNvPicPr preferRelativeResize="0"/>
          <p:nvPr/>
        </p:nvPicPr>
        <p:blipFill>
          <a:blip r:embed="rId5">
            <a:alphaModFix/>
          </a:blip>
          <a:stretch>
            <a:fillRect/>
          </a:stretch>
        </p:blipFill>
        <p:spPr>
          <a:xfrm>
            <a:off x="125974" y="1718999"/>
            <a:ext cx="882956" cy="584325"/>
          </a:xfrm>
          <a:prstGeom prst="rect">
            <a:avLst/>
          </a:prstGeom>
          <a:noFill/>
          <a:ln>
            <a:noFill/>
          </a:ln>
        </p:spPr>
      </p:pic>
      <p:pic>
        <p:nvPicPr>
          <p:cNvPr id="624" name="Google Shape;624;g33a89b2aca8_0_45"/>
          <p:cNvPicPr preferRelativeResize="0"/>
          <p:nvPr/>
        </p:nvPicPr>
        <p:blipFill rotWithShape="1">
          <a:blip r:embed="rId6">
            <a:alphaModFix/>
          </a:blip>
          <a:srcRect l="13066" t="9893" r="9528"/>
          <a:stretch/>
        </p:blipFill>
        <p:spPr>
          <a:xfrm>
            <a:off x="3417175" y="3601387"/>
            <a:ext cx="789851" cy="919426"/>
          </a:xfrm>
          <a:prstGeom prst="rect">
            <a:avLst/>
          </a:prstGeom>
          <a:noFill/>
          <a:ln>
            <a:noFill/>
          </a:ln>
        </p:spPr>
      </p:pic>
      <p:sp>
        <p:nvSpPr>
          <p:cNvPr id="625" name="Google Shape;625;g33a89b2aca8_0_45"/>
          <p:cNvSpPr txBox="1"/>
          <p:nvPr/>
        </p:nvSpPr>
        <p:spPr>
          <a:xfrm>
            <a:off x="125975" y="4739300"/>
            <a:ext cx="277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[Trusted health practitioner]</a:t>
            </a:r>
            <a:endParaRPr sz="1600"/>
          </a:p>
        </p:txBody>
      </p:sp>
      <p:pic>
        <p:nvPicPr>
          <p:cNvPr id="626" name="Google Shape;626;g33a89b2aca8_0_45"/>
          <p:cNvPicPr preferRelativeResize="0"/>
          <p:nvPr/>
        </p:nvPicPr>
        <p:blipFill rotWithShape="1">
          <a:blip r:embed="rId7">
            <a:alphaModFix/>
          </a:blip>
          <a:srcRect b="30191"/>
          <a:stretch/>
        </p:blipFill>
        <p:spPr>
          <a:xfrm>
            <a:off x="7486400" y="3294931"/>
            <a:ext cx="1326475" cy="926006"/>
          </a:xfrm>
          <a:prstGeom prst="rect">
            <a:avLst/>
          </a:prstGeom>
          <a:noFill/>
          <a:ln>
            <a:noFill/>
          </a:ln>
        </p:spPr>
      </p:pic>
      <p:sp>
        <p:nvSpPr>
          <p:cNvPr id="627" name="Google Shape;627;g33a89b2aca8_0_45"/>
          <p:cNvSpPr txBox="1"/>
          <p:nvPr/>
        </p:nvSpPr>
        <p:spPr>
          <a:xfrm>
            <a:off x="6755500" y="4315375"/>
            <a:ext cx="26376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[Trusted allied health, CAM practitioners, therapeutic integration 1:1/groups]</a:t>
            </a:r>
            <a:endParaRPr sz="1500"/>
          </a:p>
        </p:txBody>
      </p:sp>
      <p:pic>
        <p:nvPicPr>
          <p:cNvPr id="628" name="Google Shape;628;g33a89b2aca8_0_45"/>
          <p:cNvPicPr preferRelativeResize="0"/>
          <p:nvPr/>
        </p:nvPicPr>
        <p:blipFill rotWithShape="1">
          <a:blip r:embed="rId8">
            <a:alphaModFix/>
          </a:blip>
          <a:srcRect l="3121" r="22201"/>
          <a:stretch/>
        </p:blipFill>
        <p:spPr>
          <a:xfrm>
            <a:off x="1008925" y="1656072"/>
            <a:ext cx="882949" cy="656878"/>
          </a:xfrm>
          <a:prstGeom prst="rect">
            <a:avLst/>
          </a:prstGeom>
          <a:noFill/>
          <a:ln>
            <a:noFill/>
          </a:ln>
        </p:spPr>
      </p:pic>
      <p:sp>
        <p:nvSpPr>
          <p:cNvPr id="629" name="Google Shape;629;g33a89b2aca8_0_45"/>
          <p:cNvSpPr/>
          <p:nvPr/>
        </p:nvSpPr>
        <p:spPr>
          <a:xfrm>
            <a:off x="196625" y="1168413"/>
            <a:ext cx="1713821" cy="314289"/>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00FF00"/>
                </a:solidFill>
                <a:latin typeface="Arial"/>
              </a:rPr>
              <a:t>Decisions</a:t>
            </a:r>
          </a:p>
        </p:txBody>
      </p:sp>
      <p:sp>
        <p:nvSpPr>
          <p:cNvPr id="630" name="Google Shape;630;g33a89b2aca8_0_45"/>
          <p:cNvSpPr/>
          <p:nvPr/>
        </p:nvSpPr>
        <p:spPr>
          <a:xfrm>
            <a:off x="3181250" y="1119575"/>
            <a:ext cx="1261704" cy="400200"/>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FF9900"/>
                </a:solidFill>
                <a:latin typeface="Arial"/>
              </a:rPr>
              <a:t>Pre-Op</a:t>
            </a:r>
          </a:p>
        </p:txBody>
      </p:sp>
      <p:sp>
        <p:nvSpPr>
          <p:cNvPr id="631" name="Google Shape;631;g33a89b2aca8_0_45"/>
          <p:cNvSpPr/>
          <p:nvPr/>
        </p:nvSpPr>
        <p:spPr>
          <a:xfrm>
            <a:off x="5464012" y="1119400"/>
            <a:ext cx="1400629" cy="404949"/>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FF00FF"/>
                </a:solidFill>
                <a:latin typeface="Arial"/>
              </a:rPr>
              <a:t>Surgery</a:t>
            </a:r>
          </a:p>
        </p:txBody>
      </p:sp>
      <p:pic>
        <p:nvPicPr>
          <p:cNvPr id="632" name="Google Shape;632;g33a89b2aca8_0_45"/>
          <p:cNvPicPr preferRelativeResize="0"/>
          <p:nvPr/>
        </p:nvPicPr>
        <p:blipFill rotWithShape="1">
          <a:blip r:embed="rId9">
            <a:alphaModFix/>
          </a:blip>
          <a:srcRect l="6049" t="13691" r="25288" b="4078"/>
          <a:stretch/>
        </p:blipFill>
        <p:spPr>
          <a:xfrm>
            <a:off x="5687600" y="3350325"/>
            <a:ext cx="882950" cy="705266"/>
          </a:xfrm>
          <a:prstGeom prst="rect">
            <a:avLst/>
          </a:prstGeom>
          <a:noFill/>
          <a:ln>
            <a:noFill/>
          </a:ln>
        </p:spPr>
      </p:pic>
      <p:sp>
        <p:nvSpPr>
          <p:cNvPr id="633" name="Google Shape;633;g33a89b2aca8_0_45"/>
          <p:cNvSpPr txBox="1"/>
          <p:nvPr/>
        </p:nvSpPr>
        <p:spPr>
          <a:xfrm>
            <a:off x="3076875" y="4556475"/>
            <a:ext cx="2325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[Psychedelic-informed health practitioner]</a:t>
            </a:r>
            <a:endParaRPr sz="1500"/>
          </a:p>
        </p:txBody>
      </p:sp>
      <p:sp>
        <p:nvSpPr>
          <p:cNvPr id="634" name="Google Shape;634;g33a89b2aca8_0_45"/>
          <p:cNvSpPr txBox="1"/>
          <p:nvPr/>
        </p:nvSpPr>
        <p:spPr>
          <a:xfrm>
            <a:off x="5482125" y="4492950"/>
            <a:ext cx="1162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[Depends on setting]</a:t>
            </a:r>
            <a:endParaRPr sz="1500"/>
          </a:p>
        </p:txBody>
      </p:sp>
      <p:sp>
        <p:nvSpPr>
          <p:cNvPr id="635" name="Google Shape;635;g33a89b2aca8_0_45"/>
          <p:cNvSpPr/>
          <p:nvPr/>
        </p:nvSpPr>
        <p:spPr>
          <a:xfrm>
            <a:off x="42975" y="4556475"/>
            <a:ext cx="837700" cy="239199"/>
          </a:xfrm>
          <a:prstGeom prst="rect">
            <a:avLst/>
          </a:prstGeom>
        </p:spPr>
        <p:txBody>
          <a:bodyPr>
            <a:prstTxWarp prst="textPlain">
              <a:avLst/>
            </a:prstTxWarp>
          </a:bodyPr>
          <a:lstStyle/>
          <a:p>
            <a:pPr lvl="0" algn="ctr"/>
            <a:r>
              <a:rPr b="0" i="0">
                <a:ln w="9525" cap="flat" cmpd="sng">
                  <a:solidFill>
                    <a:srgbClr val="0000FF"/>
                  </a:solidFill>
                  <a:prstDash val="solid"/>
                  <a:round/>
                  <a:headEnd type="none" w="sm" len="sm"/>
                  <a:tailEnd type="none" w="sm" len="sm"/>
                </a:ln>
                <a:solidFill>
                  <a:srgbClr val="0563C1"/>
                </a:solidFill>
                <a:latin typeface="Arial"/>
              </a:rPr>
              <a:t>Who?</a:t>
            </a:r>
          </a:p>
        </p:txBody>
      </p:sp>
      <p:pic>
        <p:nvPicPr>
          <p:cNvPr id="636" name="Google Shape;636;g33a89b2aca8_0_45"/>
          <p:cNvPicPr preferRelativeResize="0"/>
          <p:nvPr/>
        </p:nvPicPr>
        <p:blipFill>
          <a:blip r:embed="rId10">
            <a:alphaModFix/>
          </a:blip>
          <a:stretch>
            <a:fillRect/>
          </a:stretch>
        </p:blipFill>
        <p:spPr>
          <a:xfrm>
            <a:off x="2221338" y="957425"/>
            <a:ext cx="649022" cy="877199"/>
          </a:xfrm>
          <a:prstGeom prst="rect">
            <a:avLst/>
          </a:prstGeom>
          <a:noFill/>
          <a:ln>
            <a:noFill/>
          </a:ln>
        </p:spPr>
      </p:pic>
      <p:pic>
        <p:nvPicPr>
          <p:cNvPr id="637" name="Google Shape;637;g33a89b2aca8_0_45"/>
          <p:cNvPicPr preferRelativeResize="0"/>
          <p:nvPr/>
        </p:nvPicPr>
        <p:blipFill>
          <a:blip r:embed="rId10">
            <a:alphaModFix/>
          </a:blip>
          <a:stretch>
            <a:fillRect/>
          </a:stretch>
        </p:blipFill>
        <p:spPr>
          <a:xfrm>
            <a:off x="8509813" y="756925"/>
            <a:ext cx="649022" cy="877199"/>
          </a:xfrm>
          <a:prstGeom prst="rect">
            <a:avLst/>
          </a:prstGeom>
          <a:noFill/>
          <a:ln>
            <a:noFill/>
          </a:ln>
        </p:spPr>
      </p:pic>
      <p:pic>
        <p:nvPicPr>
          <p:cNvPr id="638" name="Google Shape;638;g33a89b2aca8_0_45"/>
          <p:cNvPicPr preferRelativeResize="0"/>
          <p:nvPr/>
        </p:nvPicPr>
        <p:blipFill rotWithShape="1">
          <a:blip r:embed="rId11">
            <a:alphaModFix/>
          </a:blip>
          <a:srcRect t="25273" b="20221"/>
          <a:stretch/>
        </p:blipFill>
        <p:spPr>
          <a:xfrm>
            <a:off x="1891875" y="1849727"/>
            <a:ext cx="1023425" cy="418389"/>
          </a:xfrm>
          <a:prstGeom prst="rect">
            <a:avLst/>
          </a:prstGeom>
          <a:noFill/>
          <a:ln>
            <a:noFill/>
          </a:ln>
        </p:spPr>
      </p:pic>
      <p:sp>
        <p:nvSpPr>
          <p:cNvPr id="639" name="Google Shape;639;g33a89b2aca8_0_45"/>
          <p:cNvSpPr/>
          <p:nvPr/>
        </p:nvSpPr>
        <p:spPr>
          <a:xfrm>
            <a:off x="7486400" y="891213"/>
            <a:ext cx="1023425" cy="399725"/>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0000FF"/>
                </a:solidFill>
                <a:latin typeface="Arial"/>
              </a:rPr>
              <a:t>Post-Op</a:t>
            </a:r>
          </a:p>
        </p:txBody>
      </p:sp>
      <p:sp>
        <p:nvSpPr>
          <p:cNvPr id="640" name="Google Shape;640;g33a89b2aca8_0_45"/>
          <p:cNvSpPr/>
          <p:nvPr/>
        </p:nvSpPr>
        <p:spPr>
          <a:xfrm>
            <a:off x="7512325" y="1288600"/>
            <a:ext cx="1400651" cy="404951"/>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0000FF"/>
                </a:solidFill>
                <a:latin typeface="Arial"/>
              </a:rPr>
              <a:t>&amp; Recovery</a:t>
            </a:r>
          </a:p>
        </p:txBody>
      </p:sp>
      <p:cxnSp>
        <p:nvCxnSpPr>
          <p:cNvPr id="641" name="Google Shape;641;g33a89b2aca8_0_45"/>
          <p:cNvCxnSpPr/>
          <p:nvPr/>
        </p:nvCxnSpPr>
        <p:spPr>
          <a:xfrm>
            <a:off x="245950" y="643850"/>
            <a:ext cx="8232600" cy="144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331e4d505bc_0_15"/>
          <p:cNvSpPr txBox="1">
            <a:spLocks noGrp="1"/>
          </p:cNvSpPr>
          <p:nvPr>
            <p:ph type="title"/>
          </p:nvPr>
        </p:nvSpPr>
        <p:spPr>
          <a:xfrm>
            <a:off x="311700" y="260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Case: Henry</a:t>
            </a:r>
            <a:endParaRPr/>
          </a:p>
        </p:txBody>
      </p:sp>
      <p:sp>
        <p:nvSpPr>
          <p:cNvPr id="647" name="Google Shape;647;g331e4d505bc_0_15"/>
          <p:cNvSpPr txBox="1">
            <a:spLocks noGrp="1"/>
          </p:cNvSpPr>
          <p:nvPr>
            <p:ph type="body" idx="1"/>
          </p:nvPr>
        </p:nvSpPr>
        <p:spPr>
          <a:xfrm>
            <a:off x="311700" y="863538"/>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800"/>
              </a:spcBef>
              <a:spcAft>
                <a:spcPts val="0"/>
              </a:spcAft>
              <a:buClr>
                <a:schemeClr val="dk1"/>
              </a:buClr>
              <a:buSzPts val="1100"/>
              <a:buFont typeface="Arial"/>
              <a:buNone/>
            </a:pPr>
            <a:r>
              <a:rPr lang="en" sz="1600">
                <a:solidFill>
                  <a:schemeClr val="dk1"/>
                </a:solidFill>
              </a:rPr>
              <a:t>53 year old man going through a divorce who is feeling anxiety and depression. He has a friend who had a positive experience at an Ayahuasca healing retreat in South America and at his medical visit he asks what you thought about it…</a:t>
            </a:r>
            <a:endParaRPr sz="1600">
              <a:solidFill>
                <a:schemeClr val="dk1"/>
              </a:solidFill>
            </a:endParaRPr>
          </a:p>
        </p:txBody>
      </p:sp>
      <p:pic>
        <p:nvPicPr>
          <p:cNvPr id="648" name="Google Shape;648;g331e4d505bc_0_15"/>
          <p:cNvPicPr preferRelativeResize="0"/>
          <p:nvPr/>
        </p:nvPicPr>
        <p:blipFill>
          <a:blip r:embed="rId3">
            <a:alphaModFix/>
          </a:blip>
          <a:stretch>
            <a:fillRect/>
          </a:stretch>
        </p:blipFill>
        <p:spPr>
          <a:xfrm>
            <a:off x="435250" y="2065625"/>
            <a:ext cx="2828726" cy="2828726"/>
          </a:xfrm>
          <a:prstGeom prst="rect">
            <a:avLst/>
          </a:prstGeom>
          <a:noFill/>
          <a:ln>
            <a:noFill/>
          </a:ln>
        </p:spPr>
      </p:pic>
      <p:sp>
        <p:nvSpPr>
          <p:cNvPr id="649" name="Google Shape;649;g331e4d505bc_0_15"/>
          <p:cNvSpPr txBox="1"/>
          <p:nvPr/>
        </p:nvSpPr>
        <p:spPr>
          <a:xfrm>
            <a:off x="5173725" y="3000300"/>
            <a:ext cx="300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563C1"/>
                </a:solidFill>
              </a:rPr>
              <a:t>Goal: Reduce potential harms &amp; supporting potential benefits (and patients goals to just feel better)</a:t>
            </a:r>
            <a:endParaRPr b="1">
              <a:solidFill>
                <a:srgbClr val="0563C1"/>
              </a:solidFill>
            </a:endParaRPr>
          </a:p>
        </p:txBody>
      </p:sp>
      <p:sp>
        <p:nvSpPr>
          <p:cNvPr id="650" name="Google Shape;650;g331e4d505bc_0_15"/>
          <p:cNvSpPr txBox="1"/>
          <p:nvPr/>
        </p:nvSpPr>
        <p:spPr>
          <a:xfrm>
            <a:off x="3311500" y="4543350"/>
            <a:ext cx="5736300" cy="3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rPr>
              <a:t>Gorman, I., Nielson, E. M., Molinar, A., Cassidy, K., &amp; Sabbagh, J. (2021). </a:t>
            </a:r>
            <a:r>
              <a:rPr lang="en" sz="1100" b="1">
                <a:solidFill>
                  <a:schemeClr val="dk1"/>
                </a:solidFill>
              </a:rPr>
              <a:t>Psychedelic harm reduction and integration: A transtheoretical model for clinical practice. </a:t>
            </a:r>
            <a:r>
              <a:rPr lang="en" sz="1100" i="1">
                <a:solidFill>
                  <a:schemeClr val="dk1"/>
                </a:solidFill>
              </a:rPr>
              <a:t>Frontiers in Psychology, 12</a:t>
            </a:r>
            <a:r>
              <a:rPr lang="en" sz="1100">
                <a:solidFill>
                  <a:schemeClr val="dk1"/>
                </a:solidFill>
              </a:rPr>
              <a:t>, Article 645246.</a:t>
            </a:r>
            <a:r>
              <a:rPr lang="en" sz="1100">
                <a:solidFill>
                  <a:schemeClr val="dk1"/>
                </a:solidFill>
                <a:uFill>
                  <a:noFill/>
                </a:uFill>
                <a:hlinkClick r:id="rId4">
                  <a:extLst>
                    <a:ext uri="{A12FA001-AC4F-418D-AE19-62706E023703}">
                      <ahyp:hlinkClr xmlns:ahyp="http://schemas.microsoft.com/office/drawing/2018/hyperlinkcolor" val="tx"/>
                    </a:ext>
                  </a:extLst>
                </a:hlinkClick>
              </a:rPr>
              <a:t> </a:t>
            </a:r>
            <a:r>
              <a:rPr lang="en" sz="1100" u="sng">
                <a:solidFill>
                  <a:schemeClr val="hlink"/>
                </a:solidFill>
                <a:hlinkClick r:id="rId4"/>
              </a:rPr>
              <a:t>https://doi.org/10.3389/fpsyg.2021.645246</a:t>
            </a:r>
            <a:endParaRPr sz="1800">
              <a:solidFill>
                <a:schemeClr val="dk2"/>
              </a:solidFill>
            </a:endParaRPr>
          </a:p>
        </p:txBody>
      </p:sp>
      <p:sp>
        <p:nvSpPr>
          <p:cNvPr id="651" name="Google Shape;651;g331e4d505bc_0_15"/>
          <p:cNvSpPr/>
          <p:nvPr/>
        </p:nvSpPr>
        <p:spPr>
          <a:xfrm>
            <a:off x="4941737" y="2505113"/>
            <a:ext cx="1713821" cy="314289"/>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00FF00"/>
                </a:solidFill>
                <a:latin typeface="Arial"/>
              </a:rPr>
              <a:t>Decisions</a:t>
            </a:r>
          </a:p>
        </p:txBody>
      </p:sp>
      <p:sp>
        <p:nvSpPr>
          <p:cNvPr id="652" name="Google Shape;652;g331e4d505bc_0_15"/>
          <p:cNvSpPr txBox="1"/>
          <p:nvPr/>
        </p:nvSpPr>
        <p:spPr>
          <a:xfrm>
            <a:off x="5243725" y="3959850"/>
            <a:ext cx="277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[Trusted health practitioner]</a:t>
            </a:r>
            <a:endParaRPr sz="1600"/>
          </a:p>
        </p:txBody>
      </p:sp>
      <p:pic>
        <p:nvPicPr>
          <p:cNvPr id="653" name="Google Shape;653;g331e4d505bc_0_15"/>
          <p:cNvPicPr preferRelativeResize="0"/>
          <p:nvPr/>
        </p:nvPicPr>
        <p:blipFill>
          <a:blip r:embed="rId5">
            <a:alphaModFix/>
          </a:blip>
          <a:stretch>
            <a:fillRect/>
          </a:stretch>
        </p:blipFill>
        <p:spPr>
          <a:xfrm>
            <a:off x="3529027" y="2505125"/>
            <a:ext cx="1147650" cy="15511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33926e3e4cf_0_1"/>
          <p:cNvSpPr txBox="1">
            <a:spLocks noGrp="1"/>
          </p:cNvSpPr>
          <p:nvPr>
            <p:ph type="title"/>
          </p:nvPr>
        </p:nvSpPr>
        <p:spPr>
          <a:xfrm>
            <a:off x="173725" y="242925"/>
            <a:ext cx="4937400" cy="643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891"/>
              <a:buNone/>
            </a:pPr>
            <a:r>
              <a:rPr lang="en" sz="1798" b="1"/>
              <a:t>Ayahuasca - “aya, what?”</a:t>
            </a:r>
            <a:endParaRPr sz="1798" b="1"/>
          </a:p>
        </p:txBody>
      </p:sp>
      <p:sp>
        <p:nvSpPr>
          <p:cNvPr id="659" name="Google Shape;659;g33926e3e4cf_0_1"/>
          <p:cNvSpPr txBox="1">
            <a:spLocks noGrp="1"/>
          </p:cNvSpPr>
          <p:nvPr>
            <p:ph type="body" idx="1"/>
          </p:nvPr>
        </p:nvSpPr>
        <p:spPr>
          <a:xfrm>
            <a:off x="173725" y="988275"/>
            <a:ext cx="5460000" cy="41034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Clr>
                <a:schemeClr val="dk1"/>
              </a:buClr>
              <a:buSzPts val="514"/>
              <a:buFont typeface="Arial"/>
              <a:buNone/>
            </a:pPr>
            <a:r>
              <a:rPr lang="en" sz="1500">
                <a:solidFill>
                  <a:schemeClr val="dk1"/>
                </a:solidFill>
              </a:rPr>
              <a:t>Traditional healing plant from the Amazon basin - a leaf containing </a:t>
            </a:r>
            <a:r>
              <a:rPr lang="en" sz="1500" u="sng">
                <a:solidFill>
                  <a:schemeClr val="dk1"/>
                </a:solidFill>
              </a:rPr>
              <a:t>DMT</a:t>
            </a:r>
            <a:r>
              <a:rPr lang="en" sz="1500">
                <a:solidFill>
                  <a:schemeClr val="dk1"/>
                </a:solidFill>
              </a:rPr>
              <a:t> and a vine containing an </a:t>
            </a:r>
            <a:r>
              <a:rPr lang="en" sz="1500" u="sng">
                <a:solidFill>
                  <a:schemeClr val="dk1"/>
                </a:solidFill>
              </a:rPr>
              <a:t>MAO inhibitor</a:t>
            </a:r>
            <a:r>
              <a:rPr lang="en" sz="1500">
                <a:solidFill>
                  <a:schemeClr val="dk1"/>
                </a:solidFill>
              </a:rPr>
              <a:t> into a brew. </a:t>
            </a:r>
            <a:endParaRPr sz="1500">
              <a:solidFill>
                <a:schemeClr val="dk1"/>
              </a:solidFill>
            </a:endParaRPr>
          </a:p>
          <a:p>
            <a:pPr marL="0" lvl="0" indent="0" algn="l" rtl="0">
              <a:spcBef>
                <a:spcPts val="750"/>
              </a:spcBef>
              <a:spcAft>
                <a:spcPts val="0"/>
              </a:spcAft>
              <a:buClr>
                <a:schemeClr val="dk1"/>
              </a:buClr>
              <a:buSzPts val="514"/>
              <a:buFont typeface="Arial"/>
              <a:buNone/>
            </a:pPr>
            <a:r>
              <a:rPr lang="en" sz="1500" b="1">
                <a:solidFill>
                  <a:schemeClr val="dk1"/>
                </a:solidFill>
              </a:rPr>
              <a:t>Mechanism of action: </a:t>
            </a:r>
            <a:r>
              <a:rPr lang="en" sz="1500">
                <a:solidFill>
                  <a:schemeClr val="dk1"/>
                </a:solidFill>
              </a:rPr>
              <a:t>5-HT2A receptor activation.       </a:t>
            </a:r>
            <a:endParaRPr sz="1500">
              <a:solidFill>
                <a:schemeClr val="dk1"/>
              </a:solidFill>
            </a:endParaRPr>
          </a:p>
          <a:p>
            <a:pPr marL="0" lvl="0" indent="0" algn="l" rtl="0">
              <a:spcBef>
                <a:spcPts val="750"/>
              </a:spcBef>
              <a:spcAft>
                <a:spcPts val="0"/>
              </a:spcAft>
              <a:buClr>
                <a:schemeClr val="dk1"/>
              </a:buClr>
              <a:buSzPts val="514"/>
              <a:buFont typeface="Arial"/>
              <a:buNone/>
            </a:pPr>
            <a:r>
              <a:rPr lang="en" sz="1500" b="1">
                <a:solidFill>
                  <a:schemeClr val="dk1"/>
                </a:solidFill>
              </a:rPr>
              <a:t>Duration:</a:t>
            </a:r>
            <a:r>
              <a:rPr lang="en" sz="1500">
                <a:solidFill>
                  <a:schemeClr val="dk1"/>
                </a:solidFill>
              </a:rPr>
              <a:t> 4-6+ hours</a:t>
            </a:r>
            <a:endParaRPr sz="1500">
              <a:solidFill>
                <a:schemeClr val="dk1"/>
              </a:solidFill>
            </a:endParaRPr>
          </a:p>
          <a:p>
            <a:pPr marL="0" lvl="0" indent="0" algn="l" rtl="0">
              <a:spcBef>
                <a:spcPts val="750"/>
              </a:spcBef>
              <a:spcAft>
                <a:spcPts val="0"/>
              </a:spcAft>
              <a:buClr>
                <a:schemeClr val="dk1"/>
              </a:buClr>
              <a:buSzPts val="514"/>
              <a:buFont typeface="Arial"/>
              <a:buNone/>
            </a:pPr>
            <a:r>
              <a:rPr lang="en" sz="1500" b="1">
                <a:solidFill>
                  <a:schemeClr val="dk1"/>
                </a:solidFill>
              </a:rPr>
              <a:t>Subjective effects: </a:t>
            </a:r>
            <a:r>
              <a:rPr lang="en" sz="1500">
                <a:solidFill>
                  <a:schemeClr val="dk1"/>
                </a:solidFill>
              </a:rPr>
              <a:t>Visual patterns, contact with ‘beings’, heightened perception.</a:t>
            </a:r>
            <a:endParaRPr sz="1500">
              <a:solidFill>
                <a:schemeClr val="dk1"/>
              </a:solidFill>
            </a:endParaRPr>
          </a:p>
          <a:p>
            <a:pPr marL="0" lvl="0" indent="0" algn="l" rtl="0">
              <a:lnSpc>
                <a:spcPct val="100000"/>
              </a:lnSpc>
              <a:spcBef>
                <a:spcPts val="750"/>
              </a:spcBef>
              <a:spcAft>
                <a:spcPts val="0"/>
              </a:spcAft>
              <a:buClr>
                <a:schemeClr val="dk1"/>
              </a:buClr>
              <a:buSzPts val="514"/>
              <a:buFont typeface="Arial"/>
              <a:buNone/>
            </a:pPr>
            <a:r>
              <a:rPr lang="en" sz="1500" b="1">
                <a:solidFill>
                  <a:schemeClr val="dk1"/>
                </a:solidFill>
              </a:rPr>
              <a:t>Side effects: </a:t>
            </a:r>
            <a:r>
              <a:rPr lang="en" sz="1500">
                <a:solidFill>
                  <a:schemeClr val="dk1"/>
                </a:solidFill>
              </a:rPr>
              <a:t>“The purge”: vomiting, diarrhea; increase BP, HR </a:t>
            </a:r>
            <a:endParaRPr sz="1500">
              <a:solidFill>
                <a:schemeClr val="dk1"/>
              </a:solidFill>
            </a:endParaRPr>
          </a:p>
          <a:p>
            <a:pPr marL="0" lvl="0" indent="0" algn="l" rtl="0">
              <a:lnSpc>
                <a:spcPct val="100000"/>
              </a:lnSpc>
              <a:spcBef>
                <a:spcPts val="750"/>
              </a:spcBef>
              <a:spcAft>
                <a:spcPts val="0"/>
              </a:spcAft>
              <a:buClr>
                <a:schemeClr val="dk1"/>
              </a:buClr>
              <a:buSzPts val="514"/>
              <a:buFont typeface="Arial"/>
              <a:buNone/>
            </a:pPr>
            <a:r>
              <a:rPr lang="en" sz="1500" b="1">
                <a:solidFill>
                  <a:schemeClr val="dk1"/>
                </a:solidFill>
              </a:rPr>
              <a:t>Growing research use: </a:t>
            </a:r>
            <a:r>
              <a:rPr lang="en" sz="1500">
                <a:solidFill>
                  <a:schemeClr val="dk1"/>
                </a:solidFill>
              </a:rPr>
              <a:t>depression, anxiety, substance use disorder, grief</a:t>
            </a:r>
            <a:endParaRPr sz="1500">
              <a:solidFill>
                <a:schemeClr val="dk1"/>
              </a:solidFill>
            </a:endParaRPr>
          </a:p>
          <a:p>
            <a:pPr marL="0" lvl="0" indent="0" algn="l" rtl="0">
              <a:lnSpc>
                <a:spcPct val="100000"/>
              </a:lnSpc>
              <a:spcBef>
                <a:spcPts val="750"/>
              </a:spcBef>
              <a:spcAft>
                <a:spcPts val="0"/>
              </a:spcAft>
              <a:buClr>
                <a:schemeClr val="dk1"/>
              </a:buClr>
              <a:buSzPts val="514"/>
              <a:buFont typeface="Arial"/>
              <a:buNone/>
            </a:pPr>
            <a:r>
              <a:rPr lang="en" sz="1500" b="1">
                <a:solidFill>
                  <a:schemeClr val="dk1"/>
                </a:solidFill>
              </a:rPr>
              <a:t>Considerations: </a:t>
            </a:r>
            <a:r>
              <a:rPr lang="en" sz="1500">
                <a:solidFill>
                  <a:schemeClr val="dk1"/>
                </a:solidFill>
              </a:rPr>
              <a:t>Most often used ceremonially in jungle by indigenous people, or religious settings; Has most potential drug interactions due to MAO activity. Difficult to know dosing (variable concentrations, proportions)</a:t>
            </a:r>
            <a:endParaRPr sz="1500">
              <a:solidFill>
                <a:schemeClr val="dk1"/>
              </a:solidFill>
            </a:endParaRPr>
          </a:p>
          <a:p>
            <a:pPr marL="0" lvl="0" indent="0" algn="l" rtl="0">
              <a:lnSpc>
                <a:spcPct val="100000"/>
              </a:lnSpc>
              <a:spcBef>
                <a:spcPts val="750"/>
              </a:spcBef>
              <a:spcAft>
                <a:spcPts val="0"/>
              </a:spcAft>
              <a:buClr>
                <a:schemeClr val="dk1"/>
              </a:buClr>
              <a:buSzPts val="514"/>
              <a:buFont typeface="Arial"/>
              <a:buNone/>
            </a:pPr>
            <a:endParaRPr sz="1367">
              <a:solidFill>
                <a:schemeClr val="dk1"/>
              </a:solidFill>
            </a:endParaRPr>
          </a:p>
          <a:p>
            <a:pPr marL="0" lvl="0" indent="0" algn="l" rtl="0">
              <a:spcBef>
                <a:spcPts val="750"/>
              </a:spcBef>
              <a:spcAft>
                <a:spcPts val="0"/>
              </a:spcAft>
              <a:buSzPts val="605"/>
              <a:buNone/>
            </a:pPr>
            <a:endParaRPr sz="1090">
              <a:solidFill>
                <a:schemeClr val="dk1"/>
              </a:solidFill>
            </a:endParaRPr>
          </a:p>
        </p:txBody>
      </p:sp>
      <p:pic>
        <p:nvPicPr>
          <p:cNvPr id="660" name="Google Shape;660;g33926e3e4cf_0_1"/>
          <p:cNvPicPr preferRelativeResize="0"/>
          <p:nvPr/>
        </p:nvPicPr>
        <p:blipFill rotWithShape="1">
          <a:blip r:embed="rId3">
            <a:alphaModFix/>
          </a:blip>
          <a:srcRect l="6489"/>
          <a:stretch/>
        </p:blipFill>
        <p:spPr>
          <a:xfrm>
            <a:off x="5986774" y="1180137"/>
            <a:ext cx="3113725" cy="1837014"/>
          </a:xfrm>
          <a:prstGeom prst="rect">
            <a:avLst/>
          </a:prstGeom>
          <a:noFill/>
          <a:ln>
            <a:noFill/>
          </a:ln>
        </p:spPr>
      </p:pic>
      <p:pic>
        <p:nvPicPr>
          <p:cNvPr id="661" name="Google Shape;661;g33926e3e4cf_0_1"/>
          <p:cNvPicPr preferRelativeResize="0"/>
          <p:nvPr/>
        </p:nvPicPr>
        <p:blipFill rotWithShape="1">
          <a:blip r:embed="rId4">
            <a:alphaModFix/>
          </a:blip>
          <a:srcRect t="36398"/>
          <a:stretch/>
        </p:blipFill>
        <p:spPr>
          <a:xfrm>
            <a:off x="5943265" y="-9425"/>
            <a:ext cx="3200735" cy="1189550"/>
          </a:xfrm>
          <a:prstGeom prst="rect">
            <a:avLst/>
          </a:prstGeom>
          <a:noFill/>
          <a:ln>
            <a:noFill/>
          </a:ln>
        </p:spPr>
      </p:pic>
      <p:pic>
        <p:nvPicPr>
          <p:cNvPr id="662" name="Google Shape;662;g33926e3e4cf_0_1"/>
          <p:cNvPicPr preferRelativeResize="0"/>
          <p:nvPr/>
        </p:nvPicPr>
        <p:blipFill>
          <a:blip r:embed="rId5">
            <a:alphaModFix/>
          </a:blip>
          <a:stretch>
            <a:fillRect/>
          </a:stretch>
        </p:blipFill>
        <p:spPr>
          <a:xfrm>
            <a:off x="6570675" y="1127600"/>
            <a:ext cx="2143125" cy="714375"/>
          </a:xfrm>
          <a:prstGeom prst="rect">
            <a:avLst/>
          </a:prstGeom>
          <a:noFill/>
          <a:ln>
            <a:noFill/>
          </a:ln>
        </p:spPr>
      </p:pic>
      <p:pic>
        <p:nvPicPr>
          <p:cNvPr id="663" name="Google Shape;663;g33926e3e4cf_0_1"/>
          <p:cNvPicPr preferRelativeResize="0"/>
          <p:nvPr/>
        </p:nvPicPr>
        <p:blipFill rotWithShape="1">
          <a:blip r:embed="rId6">
            <a:alphaModFix/>
          </a:blip>
          <a:srcRect l="6542" t="7942" b="18856"/>
          <a:stretch/>
        </p:blipFill>
        <p:spPr>
          <a:xfrm>
            <a:off x="5971400" y="3017150"/>
            <a:ext cx="3144475" cy="212635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pic>
        <p:nvPicPr>
          <p:cNvPr id="668" name="Google Shape;668;g32f3481b8e5_0_9"/>
          <p:cNvPicPr preferRelativeResize="0"/>
          <p:nvPr/>
        </p:nvPicPr>
        <p:blipFill>
          <a:blip r:embed="rId3">
            <a:alphaModFix/>
          </a:blip>
          <a:stretch>
            <a:fillRect/>
          </a:stretch>
        </p:blipFill>
        <p:spPr>
          <a:xfrm>
            <a:off x="304800" y="1200400"/>
            <a:ext cx="2548600" cy="1454124"/>
          </a:xfrm>
          <a:prstGeom prst="rect">
            <a:avLst/>
          </a:prstGeom>
          <a:noFill/>
          <a:ln>
            <a:noFill/>
          </a:ln>
        </p:spPr>
      </p:pic>
      <p:pic>
        <p:nvPicPr>
          <p:cNvPr id="669" name="Google Shape;669;g32f3481b8e5_0_9"/>
          <p:cNvPicPr preferRelativeResize="0"/>
          <p:nvPr/>
        </p:nvPicPr>
        <p:blipFill>
          <a:blip r:embed="rId4">
            <a:alphaModFix/>
          </a:blip>
          <a:stretch>
            <a:fillRect/>
          </a:stretch>
        </p:blipFill>
        <p:spPr>
          <a:xfrm>
            <a:off x="6316000" y="1200400"/>
            <a:ext cx="2664001" cy="1454125"/>
          </a:xfrm>
          <a:prstGeom prst="rect">
            <a:avLst/>
          </a:prstGeom>
          <a:noFill/>
          <a:ln>
            <a:noFill/>
          </a:ln>
        </p:spPr>
      </p:pic>
      <p:pic>
        <p:nvPicPr>
          <p:cNvPr id="670" name="Google Shape;670;g32f3481b8e5_0_9"/>
          <p:cNvPicPr preferRelativeResize="0"/>
          <p:nvPr/>
        </p:nvPicPr>
        <p:blipFill>
          <a:blip r:embed="rId5">
            <a:alphaModFix/>
          </a:blip>
          <a:stretch>
            <a:fillRect/>
          </a:stretch>
        </p:blipFill>
        <p:spPr>
          <a:xfrm>
            <a:off x="3434250" y="1210900"/>
            <a:ext cx="2548600" cy="1990775"/>
          </a:xfrm>
          <a:prstGeom prst="rect">
            <a:avLst/>
          </a:prstGeom>
          <a:noFill/>
          <a:ln>
            <a:noFill/>
          </a:ln>
        </p:spPr>
      </p:pic>
      <p:sp>
        <p:nvSpPr>
          <p:cNvPr id="671" name="Google Shape;671;g32f3481b8e5_0_9"/>
          <p:cNvSpPr txBox="1"/>
          <p:nvPr/>
        </p:nvSpPr>
        <p:spPr>
          <a:xfrm>
            <a:off x="1054175" y="832150"/>
            <a:ext cx="10674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MDMA</a:t>
            </a:r>
            <a:endParaRPr sz="1800" b="1">
              <a:solidFill>
                <a:schemeClr val="dk1"/>
              </a:solidFill>
              <a:latin typeface="Open Sans"/>
              <a:ea typeface="Open Sans"/>
              <a:cs typeface="Open Sans"/>
              <a:sym typeface="Open Sans"/>
            </a:endParaRPr>
          </a:p>
        </p:txBody>
      </p:sp>
      <p:sp>
        <p:nvSpPr>
          <p:cNvPr id="672" name="Google Shape;672;g32f3481b8e5_0_9"/>
          <p:cNvSpPr txBox="1"/>
          <p:nvPr/>
        </p:nvSpPr>
        <p:spPr>
          <a:xfrm>
            <a:off x="6879200" y="765800"/>
            <a:ext cx="15438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PSILOCYBIN</a:t>
            </a:r>
            <a:endParaRPr sz="1800" b="1">
              <a:solidFill>
                <a:schemeClr val="dk1"/>
              </a:solidFill>
              <a:latin typeface="Open Sans"/>
              <a:ea typeface="Open Sans"/>
              <a:cs typeface="Open Sans"/>
              <a:sym typeface="Open Sans"/>
            </a:endParaRPr>
          </a:p>
        </p:txBody>
      </p:sp>
      <p:sp>
        <p:nvSpPr>
          <p:cNvPr id="673" name="Google Shape;673;g32f3481b8e5_0_9"/>
          <p:cNvSpPr txBox="1"/>
          <p:nvPr/>
        </p:nvSpPr>
        <p:spPr>
          <a:xfrm>
            <a:off x="4068000" y="832138"/>
            <a:ext cx="13707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KETAMINE</a:t>
            </a:r>
            <a:endParaRPr sz="1800" b="1">
              <a:solidFill>
                <a:schemeClr val="dk1"/>
              </a:solidFill>
              <a:latin typeface="Open Sans"/>
              <a:ea typeface="Open Sans"/>
              <a:cs typeface="Open Sans"/>
              <a:sym typeface="Open Sans"/>
            </a:endParaRPr>
          </a:p>
        </p:txBody>
      </p:sp>
      <p:sp>
        <p:nvSpPr>
          <p:cNvPr id="674" name="Google Shape;674;g32f3481b8e5_0_9"/>
          <p:cNvSpPr txBox="1"/>
          <p:nvPr/>
        </p:nvSpPr>
        <p:spPr>
          <a:xfrm>
            <a:off x="420125" y="1287183"/>
            <a:ext cx="23049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Empathogen</a:t>
            </a:r>
            <a:endParaRPr sz="1100" b="1">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Connection/Love -  Self &amp; others</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Lowers fear responses</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Somatic: activating, energizing</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3-6h</a:t>
            </a: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r>
              <a:rPr lang="en" sz="1100" b="1" u="sng">
                <a:latin typeface="Open Sans"/>
                <a:ea typeface="Open Sans"/>
                <a:cs typeface="Open Sans"/>
                <a:sym typeface="Open Sans"/>
              </a:rPr>
              <a:t>PTSD</a:t>
            </a:r>
            <a:endParaRPr sz="1100" b="1" u="sng">
              <a:latin typeface="Open Sans"/>
              <a:ea typeface="Open Sans"/>
              <a:cs typeface="Open Sans"/>
              <a:sym typeface="Open Sans"/>
            </a:endParaRPr>
          </a:p>
        </p:txBody>
      </p:sp>
      <p:sp>
        <p:nvSpPr>
          <p:cNvPr id="675" name="Google Shape;675;g32f3481b8e5_0_9"/>
          <p:cNvSpPr txBox="1"/>
          <p:nvPr/>
        </p:nvSpPr>
        <p:spPr>
          <a:xfrm>
            <a:off x="6436175" y="1152600"/>
            <a:ext cx="24324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Entheogen</a:t>
            </a:r>
            <a:endParaRPr sz="1100" b="1">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Organic, softer, introspective </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Connection with nature/spiritual</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Somatic: variable, some nausea</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4-6h</a:t>
            </a: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r>
              <a:rPr lang="en" sz="1100" b="1" u="sng">
                <a:latin typeface="Open Sans"/>
                <a:ea typeface="Open Sans"/>
                <a:cs typeface="Open Sans"/>
                <a:sym typeface="Open Sans"/>
              </a:rPr>
              <a:t>MDD, TRD, Existential Distress in terminal Illness</a:t>
            </a:r>
            <a:endParaRPr sz="1100" u="sng">
              <a:latin typeface="Open Sans"/>
              <a:ea typeface="Open Sans"/>
              <a:cs typeface="Open Sans"/>
              <a:sym typeface="Open Sans"/>
            </a:endParaRPr>
          </a:p>
        </p:txBody>
      </p:sp>
      <p:sp>
        <p:nvSpPr>
          <p:cNvPr id="676" name="Google Shape;676;g32f3481b8e5_0_9"/>
          <p:cNvSpPr txBox="1"/>
          <p:nvPr/>
        </p:nvSpPr>
        <p:spPr>
          <a:xfrm>
            <a:off x="3556100" y="1323963"/>
            <a:ext cx="23049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Dissociative</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Bird’s Eye Perspective</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Rapid effects</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Somatic: sedative, relaxation, nausea/motion sickness sens</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1-3h</a:t>
            </a: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r>
              <a:rPr lang="en" sz="1100" b="1" u="sng">
                <a:latin typeface="Open Sans"/>
                <a:ea typeface="Open Sans"/>
                <a:cs typeface="Open Sans"/>
                <a:sym typeface="Open Sans"/>
              </a:rPr>
              <a:t>TRD</a:t>
            </a:r>
            <a:r>
              <a:rPr lang="en" sz="1100" b="1">
                <a:latin typeface="Open Sans"/>
                <a:ea typeface="Open Sans"/>
                <a:cs typeface="Open Sans"/>
                <a:sym typeface="Open Sans"/>
              </a:rPr>
              <a:t> (FDA-approved esketamine), </a:t>
            </a:r>
            <a:r>
              <a:rPr lang="en" sz="1100" b="1" u="sng">
                <a:latin typeface="Open Sans"/>
                <a:ea typeface="Open Sans"/>
                <a:cs typeface="Open Sans"/>
                <a:sym typeface="Open Sans"/>
              </a:rPr>
              <a:t>MDD w/ suicidality (</a:t>
            </a:r>
            <a:r>
              <a:rPr lang="en" sz="1100" b="1">
                <a:solidFill>
                  <a:schemeClr val="dk1"/>
                </a:solidFill>
                <a:latin typeface="Open Sans"/>
                <a:ea typeface="Open Sans"/>
                <a:cs typeface="Open Sans"/>
                <a:sym typeface="Open Sans"/>
              </a:rPr>
              <a:t>FDA)</a:t>
            </a:r>
            <a:r>
              <a:rPr lang="en" sz="1100" b="1">
                <a:latin typeface="Open Sans"/>
                <a:ea typeface="Open Sans"/>
                <a:cs typeface="Open Sans"/>
                <a:sym typeface="Open Sans"/>
              </a:rPr>
              <a:t>, Chronic Pain</a:t>
            </a:r>
            <a:endParaRPr sz="1100">
              <a:latin typeface="Open Sans"/>
              <a:ea typeface="Open Sans"/>
              <a:cs typeface="Open Sans"/>
              <a:sym typeface="Open Sans"/>
            </a:endParaRPr>
          </a:p>
        </p:txBody>
      </p:sp>
      <p:pic>
        <p:nvPicPr>
          <p:cNvPr id="677" name="Google Shape;677;g32f3481b8e5_0_9"/>
          <p:cNvPicPr preferRelativeResize="0"/>
          <p:nvPr/>
        </p:nvPicPr>
        <p:blipFill>
          <a:blip r:embed="rId5">
            <a:alphaModFix/>
          </a:blip>
          <a:stretch>
            <a:fillRect/>
          </a:stretch>
        </p:blipFill>
        <p:spPr>
          <a:xfrm>
            <a:off x="6316000" y="3020700"/>
            <a:ext cx="2664001" cy="2047200"/>
          </a:xfrm>
          <a:prstGeom prst="rect">
            <a:avLst/>
          </a:prstGeom>
          <a:noFill/>
          <a:ln>
            <a:noFill/>
          </a:ln>
        </p:spPr>
      </p:pic>
      <p:sp>
        <p:nvSpPr>
          <p:cNvPr id="678" name="Google Shape;678;g32f3481b8e5_0_9"/>
          <p:cNvSpPr txBox="1"/>
          <p:nvPr/>
        </p:nvSpPr>
        <p:spPr>
          <a:xfrm>
            <a:off x="6822800" y="2654525"/>
            <a:ext cx="17658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AYAHUASCA</a:t>
            </a:r>
            <a:endParaRPr sz="1800" b="1">
              <a:solidFill>
                <a:schemeClr val="dk1"/>
              </a:solidFill>
              <a:latin typeface="Open Sans"/>
              <a:ea typeface="Open Sans"/>
              <a:cs typeface="Open Sans"/>
              <a:sym typeface="Open Sans"/>
            </a:endParaRPr>
          </a:p>
        </p:txBody>
      </p:sp>
      <p:sp>
        <p:nvSpPr>
          <p:cNvPr id="679" name="Google Shape;679;g32f3481b8e5_0_9"/>
          <p:cNvSpPr txBox="1"/>
          <p:nvPr/>
        </p:nvSpPr>
        <p:spPr>
          <a:xfrm>
            <a:off x="2076250" y="3420988"/>
            <a:ext cx="2664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Non-drug Natural “Psychedelic States” </a:t>
            </a:r>
            <a:endParaRPr sz="1800" b="1">
              <a:solidFill>
                <a:schemeClr val="dk1"/>
              </a:solidFill>
              <a:latin typeface="Open Sans"/>
              <a:ea typeface="Open Sans"/>
              <a:cs typeface="Open Sans"/>
              <a:sym typeface="Open Sans"/>
            </a:endParaRPr>
          </a:p>
        </p:txBody>
      </p:sp>
      <p:sp>
        <p:nvSpPr>
          <p:cNvPr id="680" name="Google Shape;680;g32f3481b8e5_0_9"/>
          <p:cNvSpPr txBox="1"/>
          <p:nvPr/>
        </p:nvSpPr>
        <p:spPr>
          <a:xfrm>
            <a:off x="236825" y="143075"/>
            <a:ext cx="83109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2"/>
                </a:solidFill>
              </a:rPr>
              <a:t>Psychedelic Medicines - Practical Comparing for Evidence-Informed and Safer Steering</a:t>
            </a:r>
            <a:endParaRPr sz="1900" b="1">
              <a:solidFill>
                <a:schemeClr val="dk2"/>
              </a:solidFill>
            </a:endParaRPr>
          </a:p>
        </p:txBody>
      </p:sp>
      <p:sp>
        <p:nvSpPr>
          <p:cNvPr id="681" name="Google Shape;681;g32f3481b8e5_0_9"/>
          <p:cNvSpPr txBox="1"/>
          <p:nvPr/>
        </p:nvSpPr>
        <p:spPr>
          <a:xfrm>
            <a:off x="6436175" y="3032725"/>
            <a:ext cx="2492400" cy="204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Entheogen</a:t>
            </a:r>
            <a:endParaRPr sz="1100" b="1">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Introspective, deep psychological processing</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Connection with nature and spiritual realms.</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Somatic: highly activating, physical &amp; emotional release, Purging</a:t>
            </a:r>
            <a:endParaRPr sz="11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4-8h</a:t>
            </a:r>
            <a:endParaRPr sz="11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100">
              <a:solidFill>
                <a:schemeClr val="dk1"/>
              </a:solidFill>
              <a:latin typeface="Open Sans"/>
              <a:ea typeface="Open Sans"/>
              <a:cs typeface="Open Sans"/>
              <a:sym typeface="Open Sans"/>
            </a:endParaRPr>
          </a:p>
          <a:p>
            <a:pPr marL="0" lvl="0" indent="0" algn="l" rtl="0">
              <a:spcBef>
                <a:spcPts val="0"/>
              </a:spcBef>
              <a:spcAft>
                <a:spcPts val="0"/>
              </a:spcAft>
              <a:buNone/>
            </a:pPr>
            <a:r>
              <a:rPr lang="en" sz="1100" b="1">
                <a:latin typeface="Open Sans"/>
                <a:ea typeface="Open Sans"/>
                <a:cs typeface="Open Sans"/>
                <a:sym typeface="Open Sans"/>
              </a:rPr>
              <a:t>Addiction, Depression, Grief (research early though)</a:t>
            </a:r>
            <a:endParaRPr sz="1100" b="1">
              <a:latin typeface="Open Sans"/>
              <a:ea typeface="Open Sans"/>
              <a:cs typeface="Open Sans"/>
              <a:sym typeface="Open Sans"/>
            </a:endParaRPr>
          </a:p>
        </p:txBody>
      </p:sp>
      <p:sp>
        <p:nvSpPr>
          <p:cNvPr id="682" name="Google Shape;682;g32f3481b8e5_0_9"/>
          <p:cNvSpPr txBox="1"/>
          <p:nvPr/>
        </p:nvSpPr>
        <p:spPr>
          <a:xfrm>
            <a:off x="2334450" y="4144500"/>
            <a:ext cx="3908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1"/>
                </a:solidFill>
              </a:rPr>
              <a:t>E.g. Prolonged meditation retreats, spiritual retreats, pilgrimages, holotropic breathwork, fasting, nature quests, shamanic journeying, music/drumming deep experiences. </a:t>
            </a:r>
            <a:r>
              <a:rPr lang="en" sz="1200" b="1" i="1">
                <a:solidFill>
                  <a:schemeClr val="dk1"/>
                </a:solidFill>
              </a:rPr>
              <a:t>Yes, these can be just as powerful.</a:t>
            </a:r>
            <a:endParaRPr sz="1200" b="1" i="1"/>
          </a:p>
        </p:txBody>
      </p:sp>
      <p:pic>
        <p:nvPicPr>
          <p:cNvPr id="683" name="Google Shape;683;g32f3481b8e5_0_9"/>
          <p:cNvPicPr preferRelativeResize="0"/>
          <p:nvPr/>
        </p:nvPicPr>
        <p:blipFill>
          <a:blip r:embed="rId6">
            <a:alphaModFix/>
          </a:blip>
          <a:stretch>
            <a:fillRect/>
          </a:stretch>
        </p:blipFill>
        <p:spPr>
          <a:xfrm>
            <a:off x="2" y="3749500"/>
            <a:ext cx="1823988" cy="1369800"/>
          </a:xfrm>
          <a:prstGeom prst="rect">
            <a:avLst/>
          </a:prstGeom>
          <a:noFill/>
          <a:ln>
            <a:noFill/>
          </a:ln>
        </p:spPr>
      </p:pic>
      <p:pic>
        <p:nvPicPr>
          <p:cNvPr id="684" name="Google Shape;684;g32f3481b8e5_0_9"/>
          <p:cNvPicPr preferRelativeResize="0"/>
          <p:nvPr/>
        </p:nvPicPr>
        <p:blipFill rotWithShape="1">
          <a:blip r:embed="rId7">
            <a:alphaModFix/>
          </a:blip>
          <a:srcRect l="11388" r="17965"/>
          <a:stretch/>
        </p:blipFill>
        <p:spPr>
          <a:xfrm>
            <a:off x="1145200" y="4101175"/>
            <a:ext cx="1189252" cy="10100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33a89b2aca8_0_585"/>
          <p:cNvSpPr txBox="1">
            <a:spLocks noGrp="1"/>
          </p:cNvSpPr>
          <p:nvPr>
            <p:ph type="title"/>
          </p:nvPr>
        </p:nvSpPr>
        <p:spPr>
          <a:xfrm>
            <a:off x="95800" y="-140581"/>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Henry’s </a:t>
            </a:r>
            <a:endParaRPr/>
          </a:p>
        </p:txBody>
      </p:sp>
      <p:sp>
        <p:nvSpPr>
          <p:cNvPr id="690" name="Google Shape;690;g33a89b2aca8_0_585"/>
          <p:cNvSpPr/>
          <p:nvPr/>
        </p:nvSpPr>
        <p:spPr>
          <a:xfrm>
            <a:off x="95800" y="747025"/>
            <a:ext cx="1713821" cy="314289"/>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00FF00"/>
                </a:solidFill>
                <a:latin typeface="Arial"/>
              </a:rPr>
              <a:t>Decisions</a:t>
            </a:r>
          </a:p>
        </p:txBody>
      </p:sp>
      <p:sp>
        <p:nvSpPr>
          <p:cNvPr id="691" name="Google Shape;691;g33a89b2aca8_0_585"/>
          <p:cNvSpPr/>
          <p:nvPr/>
        </p:nvSpPr>
        <p:spPr>
          <a:xfrm>
            <a:off x="228750" y="1183663"/>
            <a:ext cx="1261704" cy="400200"/>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FF9900"/>
                </a:solidFill>
                <a:latin typeface="Arial"/>
              </a:rPr>
              <a:t>Pre-Op</a:t>
            </a:r>
          </a:p>
        </p:txBody>
      </p:sp>
      <p:graphicFrame>
        <p:nvGraphicFramePr>
          <p:cNvPr id="692" name="Google Shape;692;g33a89b2aca8_0_585"/>
          <p:cNvGraphicFramePr/>
          <p:nvPr/>
        </p:nvGraphicFramePr>
        <p:xfrm>
          <a:off x="2149225" y="76200"/>
          <a:ext cx="6883100" cy="5042711"/>
        </p:xfrm>
        <a:graphic>
          <a:graphicData uri="http://schemas.openxmlformats.org/drawingml/2006/table">
            <a:tbl>
              <a:tblPr>
                <a:noFill/>
                <a:tableStyleId>{55378E4D-EEE7-4CBD-B835-3418C761B3FE}</a:tableStyleId>
              </a:tblPr>
              <a:tblGrid>
                <a:gridCol w="3041150">
                  <a:extLst>
                    <a:ext uri="{9D8B030D-6E8A-4147-A177-3AD203B41FA5}">
                      <a16:colId xmlns:a16="http://schemas.microsoft.com/office/drawing/2014/main" val="20000"/>
                    </a:ext>
                  </a:extLst>
                </a:gridCol>
                <a:gridCol w="3841950">
                  <a:extLst>
                    <a:ext uri="{9D8B030D-6E8A-4147-A177-3AD203B41FA5}">
                      <a16:colId xmlns:a16="http://schemas.microsoft.com/office/drawing/2014/main" val="20001"/>
                    </a:ext>
                  </a:extLst>
                </a:gridCol>
              </a:tblGrid>
              <a:tr h="872025">
                <a:tc>
                  <a:txBody>
                    <a:bodyPr/>
                    <a:lstStyle/>
                    <a:p>
                      <a:pPr marL="0" lvl="0" indent="0" algn="l" rtl="0">
                        <a:spcBef>
                          <a:spcPts val="0"/>
                        </a:spcBef>
                        <a:spcAft>
                          <a:spcPts val="0"/>
                        </a:spcAft>
                        <a:buNone/>
                      </a:pPr>
                      <a:r>
                        <a:rPr lang="en" b="1"/>
                        <a:t>1. Start: “Tell me more…” “Why now?”</a:t>
                      </a:r>
                      <a:endParaRPr b="1"/>
                    </a:p>
                  </a:txBody>
                  <a:tcPr marL="91425" marR="91425" marT="91425" marB="91425"/>
                </a:tc>
                <a:tc>
                  <a:txBody>
                    <a:bodyPr/>
                    <a:lstStyle/>
                    <a:p>
                      <a:pPr marL="0" lvl="0" indent="0" algn="l" rtl="0">
                        <a:lnSpc>
                          <a:spcPct val="115000"/>
                        </a:lnSpc>
                        <a:spcBef>
                          <a:spcPts val="0"/>
                        </a:spcBef>
                        <a:spcAft>
                          <a:spcPts val="0"/>
                        </a:spcAft>
                        <a:buNone/>
                      </a:pPr>
                      <a:r>
                        <a:rPr lang="en">
                          <a:solidFill>
                            <a:schemeClr val="dk1"/>
                          </a:solidFill>
                        </a:rPr>
                        <a:t>“Sadness is impacting my work, and therapy + antidepressants didn’t cut it, and my sexual function is impacted...”</a:t>
                      </a:r>
                      <a:endParaRPr>
                        <a:solidFill>
                          <a:schemeClr val="dk1"/>
                        </a:solidFill>
                      </a:endParaRPr>
                    </a:p>
                  </a:txBody>
                  <a:tcPr marL="91425" marR="91425" marT="91425" marB="91425"/>
                </a:tc>
                <a:extLst>
                  <a:ext uri="{0D108BD9-81ED-4DB2-BD59-A6C34878D82A}">
                    <a16:rowId xmlns:a16="http://schemas.microsoft.com/office/drawing/2014/main" val="10000"/>
                  </a:ext>
                </a:extLst>
              </a:tr>
              <a:tr h="389550">
                <a:tc>
                  <a:txBody>
                    <a:bodyPr/>
                    <a:lstStyle/>
                    <a:p>
                      <a:pPr marL="0" lvl="0" indent="0" algn="l" rtl="0">
                        <a:spcBef>
                          <a:spcPts val="0"/>
                        </a:spcBef>
                        <a:spcAft>
                          <a:spcPts val="0"/>
                        </a:spcAft>
                        <a:buNone/>
                      </a:pPr>
                      <a:r>
                        <a:rPr lang="en" b="1"/>
                        <a:t>2. Previous tx - Other options?</a:t>
                      </a:r>
                      <a:endParaRPr b="1"/>
                    </a:p>
                  </a:txBody>
                  <a:tcPr marL="91425" marR="91425" marT="91425" marB="91425"/>
                </a:tc>
                <a:tc>
                  <a:txBody>
                    <a:bodyPr/>
                    <a:lstStyle/>
                    <a:p>
                      <a:pPr marL="0" lvl="0" indent="0" algn="l" rtl="0">
                        <a:spcBef>
                          <a:spcPts val="0"/>
                        </a:spcBef>
                        <a:spcAft>
                          <a:spcPts val="0"/>
                        </a:spcAft>
                        <a:buNone/>
                      </a:pPr>
                      <a:r>
                        <a:rPr lang="en">
                          <a:solidFill>
                            <a:schemeClr val="dk1"/>
                          </a:solidFill>
                        </a:rPr>
                        <a:t>s/p SSRI + CBT 6 months</a:t>
                      </a:r>
                      <a:endParaRPr/>
                    </a:p>
                  </a:txBody>
                  <a:tcPr marL="91425" marR="91425" marT="91425" marB="91425"/>
                </a:tc>
                <a:extLst>
                  <a:ext uri="{0D108BD9-81ED-4DB2-BD59-A6C34878D82A}">
                    <a16:rowId xmlns:a16="http://schemas.microsoft.com/office/drawing/2014/main" val="10001"/>
                  </a:ext>
                </a:extLst>
              </a:tr>
              <a:tr h="389550">
                <a:tc>
                  <a:txBody>
                    <a:bodyPr/>
                    <a:lstStyle/>
                    <a:p>
                      <a:pPr marL="0" lvl="0" indent="0" algn="l" rtl="0">
                        <a:spcBef>
                          <a:spcPts val="0"/>
                        </a:spcBef>
                        <a:spcAft>
                          <a:spcPts val="0"/>
                        </a:spcAft>
                        <a:buNone/>
                      </a:pPr>
                      <a:r>
                        <a:rPr lang="en" b="1"/>
                        <a:t>3. Indication and Intention</a:t>
                      </a:r>
                      <a:endParaRPr b="1"/>
                    </a:p>
                  </a:txBody>
                  <a:tcPr marL="91425" marR="91425" marT="91425" marB="91425"/>
                </a:tc>
                <a:tc>
                  <a:txBody>
                    <a:bodyPr/>
                    <a:lstStyle/>
                    <a:p>
                      <a:pPr marL="0" lvl="0" indent="0" algn="l" rtl="0">
                        <a:spcBef>
                          <a:spcPts val="0"/>
                        </a:spcBef>
                        <a:spcAft>
                          <a:spcPts val="0"/>
                        </a:spcAft>
                        <a:buNone/>
                      </a:pPr>
                      <a:r>
                        <a:rPr lang="en"/>
                        <a:t>Depression, ongoing grief s/p divorce</a:t>
                      </a:r>
                      <a:endParaRPr/>
                    </a:p>
                  </a:txBody>
                  <a:tcPr marL="91425" marR="91425" marT="91425" marB="91425"/>
                </a:tc>
                <a:extLst>
                  <a:ext uri="{0D108BD9-81ED-4DB2-BD59-A6C34878D82A}">
                    <a16:rowId xmlns:a16="http://schemas.microsoft.com/office/drawing/2014/main" val="10002"/>
                  </a:ext>
                </a:extLst>
              </a:tr>
              <a:tr h="1018875">
                <a:tc>
                  <a:txBody>
                    <a:bodyPr/>
                    <a:lstStyle/>
                    <a:p>
                      <a:pPr marL="0" lvl="0" indent="0" algn="l" rtl="0">
                        <a:spcBef>
                          <a:spcPts val="0"/>
                        </a:spcBef>
                        <a:spcAft>
                          <a:spcPts val="0"/>
                        </a:spcAft>
                        <a:buNone/>
                      </a:pPr>
                      <a:r>
                        <a:rPr lang="en" b="1"/>
                        <a:t>4. Where/Who - Training Standard</a:t>
                      </a:r>
                      <a:endParaRPr b="1"/>
                    </a:p>
                    <a:p>
                      <a:pPr marL="0" lvl="0" indent="0" algn="l" rtl="0">
                        <a:spcBef>
                          <a:spcPts val="0"/>
                        </a:spcBef>
                        <a:spcAft>
                          <a:spcPts val="0"/>
                        </a:spcAft>
                        <a:buNone/>
                      </a:pPr>
                      <a:r>
                        <a:rPr lang="en"/>
                        <a:t>Research, clinical, underground, church, abroad – (1:1, group, multi-day, retreat)</a:t>
                      </a:r>
                      <a:endParaRPr/>
                    </a:p>
                  </a:txBody>
                  <a:tcPr marL="91425" marR="91425" marT="91425" marB="91425"/>
                </a:tc>
                <a:tc>
                  <a:txBody>
                    <a:bodyPr/>
                    <a:lstStyle/>
                    <a:p>
                      <a:pPr marL="0" lvl="0" indent="0" algn="l" rtl="0">
                        <a:spcBef>
                          <a:spcPts val="0"/>
                        </a:spcBef>
                        <a:spcAft>
                          <a:spcPts val="0"/>
                        </a:spcAft>
                        <a:buNone/>
                      </a:pPr>
                      <a:r>
                        <a:rPr lang="en"/>
                        <a:t>Retreat center in Colombia with US physician advisory. With therapists, and relationship to local indigenous shaman. Trauma-informed. Has ethical guidelines, medical evac plan.</a:t>
                      </a:r>
                      <a:endParaRPr/>
                    </a:p>
                  </a:txBody>
                  <a:tcPr marL="91425" marR="91425" marT="91425" marB="91425"/>
                </a:tc>
                <a:extLst>
                  <a:ext uri="{0D108BD9-81ED-4DB2-BD59-A6C34878D82A}">
                    <a16:rowId xmlns:a16="http://schemas.microsoft.com/office/drawing/2014/main" val="10003"/>
                  </a:ext>
                </a:extLst>
              </a:tr>
              <a:tr h="599325">
                <a:tc>
                  <a:txBody>
                    <a:bodyPr/>
                    <a:lstStyle/>
                    <a:p>
                      <a:pPr marL="0" lvl="0" indent="0" algn="l" rtl="0">
                        <a:spcBef>
                          <a:spcPts val="0"/>
                        </a:spcBef>
                        <a:spcAft>
                          <a:spcPts val="0"/>
                        </a:spcAft>
                        <a:buNone/>
                      </a:pPr>
                      <a:r>
                        <a:rPr lang="en" b="1"/>
                        <a:t>5. Contra-indications</a:t>
                      </a:r>
                      <a:endParaRPr b="1"/>
                    </a:p>
                  </a:txBody>
                  <a:tcPr marL="91425" marR="91425" marT="91425" marB="91425"/>
                </a:tc>
                <a:tc>
                  <a:txBody>
                    <a:bodyPr/>
                    <a:lstStyle/>
                    <a:p>
                      <a:pPr marL="0" lvl="0" indent="0" algn="l" rtl="0">
                        <a:spcBef>
                          <a:spcPts val="0"/>
                        </a:spcBef>
                        <a:spcAft>
                          <a:spcPts val="0"/>
                        </a:spcAft>
                        <a:buNone/>
                      </a:pPr>
                      <a:r>
                        <a:rPr lang="en"/>
                        <a:t>No CV disease or psychotic disorder. No FHx of psychotic disorders.</a:t>
                      </a:r>
                      <a:endParaRPr/>
                    </a:p>
                  </a:txBody>
                  <a:tcPr marL="91425" marR="91425" marT="91425" marB="91425"/>
                </a:tc>
                <a:extLst>
                  <a:ext uri="{0D108BD9-81ED-4DB2-BD59-A6C34878D82A}">
                    <a16:rowId xmlns:a16="http://schemas.microsoft.com/office/drawing/2014/main" val="10004"/>
                  </a:ext>
                </a:extLst>
              </a:tr>
              <a:tr h="389550">
                <a:tc>
                  <a:txBody>
                    <a:bodyPr/>
                    <a:lstStyle/>
                    <a:p>
                      <a:pPr marL="0" lvl="0" indent="0" algn="l" rtl="0">
                        <a:spcBef>
                          <a:spcPts val="0"/>
                        </a:spcBef>
                        <a:spcAft>
                          <a:spcPts val="0"/>
                        </a:spcAft>
                        <a:buNone/>
                      </a:pPr>
                      <a:r>
                        <a:rPr lang="en" b="1"/>
                        <a:t>6. Medication interaction</a:t>
                      </a:r>
                      <a:endParaRPr b="1"/>
                    </a:p>
                  </a:txBody>
                  <a:tcPr marL="91425" marR="91425" marT="91425" marB="91425"/>
                </a:tc>
                <a:tc>
                  <a:txBody>
                    <a:bodyPr/>
                    <a:lstStyle/>
                    <a:p>
                      <a:pPr marL="0" lvl="0" indent="0" algn="l" rtl="0">
                        <a:spcBef>
                          <a:spcPts val="0"/>
                        </a:spcBef>
                        <a:spcAft>
                          <a:spcPts val="0"/>
                        </a:spcAft>
                        <a:buNone/>
                      </a:pPr>
                      <a:r>
                        <a:rPr lang="en"/>
                        <a:t>Off SSRI, only amlodipine for HTN</a:t>
                      </a:r>
                      <a:endParaRPr/>
                    </a:p>
                  </a:txBody>
                  <a:tcPr marL="91425" marR="91425" marT="91425" marB="91425"/>
                </a:tc>
                <a:extLst>
                  <a:ext uri="{0D108BD9-81ED-4DB2-BD59-A6C34878D82A}">
                    <a16:rowId xmlns:a16="http://schemas.microsoft.com/office/drawing/2014/main" val="10005"/>
                  </a:ext>
                </a:extLst>
              </a:tr>
              <a:tr h="599325">
                <a:tc>
                  <a:txBody>
                    <a:bodyPr/>
                    <a:lstStyle/>
                    <a:p>
                      <a:pPr marL="0" lvl="0" indent="0" algn="l" rtl="0">
                        <a:spcBef>
                          <a:spcPts val="0"/>
                        </a:spcBef>
                        <a:spcAft>
                          <a:spcPts val="0"/>
                        </a:spcAft>
                        <a:buNone/>
                      </a:pPr>
                      <a:r>
                        <a:rPr lang="en" b="1"/>
                        <a:t>7. Physical health - METS</a:t>
                      </a:r>
                      <a:endParaRPr b="1"/>
                    </a:p>
                    <a:p>
                      <a:pPr marL="0" lvl="0" indent="0" algn="l" rtl="0">
                        <a:spcBef>
                          <a:spcPts val="0"/>
                        </a:spcBef>
                        <a:spcAft>
                          <a:spcPts val="0"/>
                        </a:spcAft>
                        <a:buNone/>
                      </a:pPr>
                      <a:endParaRPr b="1"/>
                    </a:p>
                  </a:txBody>
                  <a:tcPr marL="91425" marR="91425" marT="91425" marB="91425"/>
                </a:tc>
                <a:tc>
                  <a:txBody>
                    <a:bodyPr/>
                    <a:lstStyle/>
                    <a:p>
                      <a:pPr marL="0" lvl="0" indent="0" algn="l" rtl="0">
                        <a:spcBef>
                          <a:spcPts val="0"/>
                        </a:spcBef>
                        <a:spcAft>
                          <a:spcPts val="0"/>
                        </a:spcAft>
                        <a:buNone/>
                      </a:pPr>
                      <a:r>
                        <a:rPr lang="en"/>
                        <a:t>Exercises 5x per week, high METS. No GI issues.</a:t>
                      </a:r>
                      <a:endParaRPr/>
                    </a:p>
                  </a:txBody>
                  <a:tcPr marL="91425" marR="91425" marT="91425" marB="91425"/>
                </a:tc>
                <a:extLst>
                  <a:ext uri="{0D108BD9-81ED-4DB2-BD59-A6C34878D82A}">
                    <a16:rowId xmlns:a16="http://schemas.microsoft.com/office/drawing/2014/main" val="10006"/>
                  </a:ext>
                </a:extLst>
              </a:tr>
              <a:tr h="700600">
                <a:tc>
                  <a:txBody>
                    <a:bodyPr/>
                    <a:lstStyle/>
                    <a:p>
                      <a:pPr marL="0" lvl="0" indent="0" algn="l" rtl="0">
                        <a:spcBef>
                          <a:spcPts val="0"/>
                        </a:spcBef>
                        <a:spcAft>
                          <a:spcPts val="0"/>
                        </a:spcAft>
                        <a:buNone/>
                      </a:pPr>
                      <a:r>
                        <a:rPr lang="en" b="1"/>
                        <a:t>8. Mental health and therapy support</a:t>
                      </a:r>
                      <a:endParaRPr b="1"/>
                    </a:p>
                  </a:txBody>
                  <a:tcPr marL="91425" marR="91425" marT="91425" marB="91425"/>
                </a:tc>
                <a:tc>
                  <a:txBody>
                    <a:bodyPr/>
                    <a:lstStyle/>
                    <a:p>
                      <a:pPr marL="0" lvl="0" indent="0" algn="l" rtl="0">
                        <a:spcBef>
                          <a:spcPts val="0"/>
                        </a:spcBef>
                        <a:spcAft>
                          <a:spcPts val="0"/>
                        </a:spcAft>
                        <a:buNone/>
                      </a:pPr>
                      <a:r>
                        <a:rPr lang="en"/>
                        <a:t>Has strong family support, friend who’s been to the center. Has therapist still available.</a:t>
                      </a:r>
                      <a:endParaRPr/>
                    </a:p>
                  </a:txBody>
                  <a:tcPr marL="91425" marR="91425" marT="91425" marB="91425"/>
                </a:tc>
                <a:extLst>
                  <a:ext uri="{0D108BD9-81ED-4DB2-BD59-A6C34878D82A}">
                    <a16:rowId xmlns:a16="http://schemas.microsoft.com/office/drawing/2014/main" val="10007"/>
                  </a:ext>
                </a:extLst>
              </a:tr>
            </a:tbl>
          </a:graphicData>
        </a:graphic>
      </p:graphicFrame>
      <p:pic>
        <p:nvPicPr>
          <p:cNvPr id="693" name="Google Shape;693;g33a89b2aca8_0_585"/>
          <p:cNvPicPr preferRelativeResize="0"/>
          <p:nvPr/>
        </p:nvPicPr>
        <p:blipFill>
          <a:blip r:embed="rId3">
            <a:alphaModFix/>
          </a:blip>
          <a:stretch>
            <a:fillRect/>
          </a:stretch>
        </p:blipFill>
        <p:spPr>
          <a:xfrm>
            <a:off x="95812" y="2900550"/>
            <a:ext cx="1922550" cy="1922550"/>
          </a:xfrm>
          <a:prstGeom prst="rect">
            <a:avLst/>
          </a:prstGeom>
          <a:noFill/>
          <a:ln>
            <a:noFill/>
          </a:ln>
        </p:spPr>
      </p:pic>
      <p:pic>
        <p:nvPicPr>
          <p:cNvPr id="694" name="Google Shape;694;g33a89b2aca8_0_585"/>
          <p:cNvPicPr preferRelativeResize="0"/>
          <p:nvPr/>
        </p:nvPicPr>
        <p:blipFill>
          <a:blip r:embed="rId4">
            <a:alphaModFix/>
          </a:blip>
          <a:stretch>
            <a:fillRect/>
          </a:stretch>
        </p:blipFill>
        <p:spPr>
          <a:xfrm>
            <a:off x="374985" y="1583850"/>
            <a:ext cx="969251" cy="1310026"/>
          </a:xfrm>
          <a:prstGeom prst="rect">
            <a:avLst/>
          </a:prstGeom>
          <a:noFill/>
          <a:ln>
            <a:noFill/>
          </a:ln>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33a688fbfd6_0_238"/>
          <p:cNvSpPr txBox="1">
            <a:spLocks noGrp="1"/>
          </p:cNvSpPr>
          <p:nvPr>
            <p:ph type="body" idx="1"/>
          </p:nvPr>
        </p:nvSpPr>
        <p:spPr>
          <a:xfrm>
            <a:off x="2111600" y="676200"/>
            <a:ext cx="6555000" cy="4467300"/>
          </a:xfrm>
          <a:prstGeom prst="rect">
            <a:avLst/>
          </a:prstGeom>
        </p:spPr>
        <p:txBody>
          <a:bodyPr spcFirstLastPara="1" wrap="square" lIns="91425" tIns="45700" rIns="91425" bIns="45700" anchor="t" anchorCtr="0">
            <a:normAutofit lnSpcReduction="20000"/>
          </a:bodyPr>
          <a:lstStyle/>
          <a:p>
            <a:pPr marL="0" lvl="0" indent="0" algn="l" rtl="0">
              <a:spcBef>
                <a:spcPts val="750"/>
              </a:spcBef>
              <a:spcAft>
                <a:spcPts val="0"/>
              </a:spcAft>
              <a:buNone/>
            </a:pPr>
            <a:r>
              <a:rPr lang="en" sz="2187" b="1"/>
              <a:t>Additional Considerations, which may fall to the psychedelic medicine specialist:</a:t>
            </a:r>
            <a:endParaRPr/>
          </a:p>
          <a:p>
            <a:pPr marL="457200" lvl="0" indent="-342900" algn="l" rtl="0">
              <a:spcBef>
                <a:spcPts val="750"/>
              </a:spcBef>
              <a:spcAft>
                <a:spcPts val="0"/>
              </a:spcAft>
              <a:buSzPts val="1800"/>
              <a:buAutoNum type="arabicPeriod"/>
            </a:pPr>
            <a:r>
              <a:rPr lang="en"/>
              <a:t>Finances involved and patients resources?</a:t>
            </a:r>
            <a:endParaRPr/>
          </a:p>
          <a:p>
            <a:pPr marL="457200" lvl="0" indent="-342900" algn="l" rtl="0">
              <a:spcBef>
                <a:spcPts val="750"/>
              </a:spcBef>
              <a:spcAft>
                <a:spcPts val="0"/>
              </a:spcAft>
              <a:buSzPts val="1800"/>
              <a:buAutoNum type="arabicPeriod"/>
            </a:pPr>
            <a:r>
              <a:rPr lang="en"/>
              <a:t>Preparation and integration offered? </a:t>
            </a:r>
            <a:r>
              <a:rPr lang="en" b="1"/>
              <a:t>Standard of care.</a:t>
            </a:r>
            <a:endParaRPr b="1"/>
          </a:p>
          <a:p>
            <a:pPr marL="457200" lvl="0" indent="-342900" algn="l" rtl="0">
              <a:spcBef>
                <a:spcPts val="750"/>
              </a:spcBef>
              <a:spcAft>
                <a:spcPts val="0"/>
              </a:spcAft>
              <a:buSzPts val="1800"/>
              <a:buAutoNum type="arabicPeriod"/>
            </a:pPr>
            <a:r>
              <a:rPr lang="en"/>
              <a:t>What: Dosing and Purity</a:t>
            </a:r>
            <a:endParaRPr/>
          </a:p>
          <a:p>
            <a:pPr marL="914400" lvl="1" indent="-342900" algn="l" rtl="0">
              <a:spcBef>
                <a:spcPts val="1200"/>
              </a:spcBef>
              <a:spcAft>
                <a:spcPts val="0"/>
              </a:spcAft>
              <a:buSzPts val="1800"/>
              <a:buAutoNum type="alphaLcPeriod"/>
            </a:pPr>
            <a:r>
              <a:rPr lang="en" sz="1400"/>
              <a:t>(Substance purity testing, verification - </a:t>
            </a:r>
            <a:r>
              <a:rPr lang="en" sz="1400" u="sng"/>
              <a:t>how do you know, for sure?</a:t>
            </a:r>
            <a:r>
              <a:rPr lang="en" sz="1400"/>
              <a:t>)</a:t>
            </a:r>
            <a:endParaRPr sz="1400"/>
          </a:p>
          <a:p>
            <a:pPr marL="914400" lvl="1" indent="-342900" algn="l" rtl="0">
              <a:spcBef>
                <a:spcPts val="1200"/>
              </a:spcBef>
              <a:spcAft>
                <a:spcPts val="0"/>
              </a:spcAft>
              <a:buSzPts val="1800"/>
              <a:buAutoNum type="alphaLcPeriod"/>
            </a:pPr>
            <a:r>
              <a:rPr lang="en"/>
              <a:t>Risk exploration across settings and legality</a:t>
            </a:r>
            <a:endParaRPr/>
          </a:p>
          <a:p>
            <a:pPr marL="457200" lvl="0" indent="-342900" algn="l" rtl="0">
              <a:spcBef>
                <a:spcPts val="750"/>
              </a:spcBef>
              <a:spcAft>
                <a:spcPts val="0"/>
              </a:spcAft>
              <a:buSzPts val="1800"/>
              <a:buAutoNum type="arabicPeriod"/>
            </a:pPr>
            <a:r>
              <a:rPr lang="en" b="1"/>
              <a:t>When to refer to a psychedelic medicine specialist (e.g …) and who?</a:t>
            </a:r>
            <a:endParaRPr b="1"/>
          </a:p>
          <a:p>
            <a:pPr marL="914400" lvl="1" indent="-342900" algn="l" rtl="0">
              <a:spcBef>
                <a:spcPts val="1200"/>
              </a:spcBef>
              <a:spcAft>
                <a:spcPts val="0"/>
              </a:spcAft>
              <a:buSzPts val="1800"/>
              <a:buAutoNum type="alphaLcPeriod"/>
            </a:pPr>
            <a:r>
              <a:rPr lang="en" b="1"/>
              <a:t>MAPS, CIIS, Fluence, PRATI, Integrative Psychiatry Institute (IPI), Usona, Polaris</a:t>
            </a:r>
            <a:endParaRPr b="1"/>
          </a:p>
          <a:p>
            <a:pPr marL="914400" lvl="1" indent="-342900" algn="l" rtl="0">
              <a:spcBef>
                <a:spcPts val="1200"/>
              </a:spcBef>
              <a:spcAft>
                <a:spcPts val="0"/>
              </a:spcAft>
              <a:buSzPts val="1800"/>
              <a:buAutoNum type="alphaLcPeriod"/>
            </a:pPr>
            <a:r>
              <a:rPr lang="en" b="1"/>
              <a:t>Experience at a psychedelic-ketamine clinic, clinical research</a:t>
            </a:r>
            <a:endParaRPr b="1"/>
          </a:p>
          <a:p>
            <a:pPr marL="457200" lvl="0" indent="-342900" algn="l" rtl="0">
              <a:spcBef>
                <a:spcPts val="750"/>
              </a:spcBef>
              <a:spcAft>
                <a:spcPts val="0"/>
              </a:spcAft>
              <a:buSzPts val="1800"/>
              <a:buAutoNum type="arabicPeriod"/>
            </a:pPr>
            <a:r>
              <a:rPr lang="en" b="1"/>
              <a:t>End of visit: </a:t>
            </a:r>
            <a:r>
              <a:rPr lang="en" i="1"/>
              <a:t>“Send me a message, or telehealth, to check in after you’re back with a safety and support needed update. I wish you well on your healing journey, if it doesn’t feel right, don’t do it.”</a:t>
            </a:r>
            <a:endParaRPr i="1"/>
          </a:p>
        </p:txBody>
      </p:sp>
      <p:sp>
        <p:nvSpPr>
          <p:cNvPr id="700" name="Google Shape;700;g33a688fbfd6_0_238"/>
          <p:cNvSpPr txBox="1">
            <a:spLocks noGrp="1"/>
          </p:cNvSpPr>
          <p:nvPr>
            <p:ph type="title"/>
          </p:nvPr>
        </p:nvSpPr>
        <p:spPr>
          <a:xfrm>
            <a:off x="95800" y="-140581"/>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Henry visit continued:</a:t>
            </a:r>
            <a:endParaRPr/>
          </a:p>
        </p:txBody>
      </p:sp>
      <p:sp>
        <p:nvSpPr>
          <p:cNvPr id="701" name="Google Shape;701;g33a688fbfd6_0_238"/>
          <p:cNvSpPr/>
          <p:nvPr/>
        </p:nvSpPr>
        <p:spPr>
          <a:xfrm>
            <a:off x="262975" y="1188488"/>
            <a:ext cx="1261704" cy="400200"/>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FF9900"/>
                </a:solidFill>
                <a:latin typeface="Arial"/>
              </a:rPr>
              <a:t>Pre-Op</a:t>
            </a:r>
          </a:p>
        </p:txBody>
      </p:sp>
      <p:pic>
        <p:nvPicPr>
          <p:cNvPr id="702" name="Google Shape;702;g33a688fbfd6_0_238"/>
          <p:cNvPicPr preferRelativeResize="0"/>
          <p:nvPr/>
        </p:nvPicPr>
        <p:blipFill>
          <a:blip r:embed="rId3">
            <a:alphaModFix/>
          </a:blip>
          <a:stretch>
            <a:fillRect/>
          </a:stretch>
        </p:blipFill>
        <p:spPr>
          <a:xfrm>
            <a:off x="12" y="3220950"/>
            <a:ext cx="1922550" cy="1922550"/>
          </a:xfrm>
          <a:prstGeom prst="rect">
            <a:avLst/>
          </a:prstGeom>
          <a:noFill/>
          <a:ln>
            <a:noFill/>
          </a:ln>
        </p:spPr>
      </p:pic>
      <p:pic>
        <p:nvPicPr>
          <p:cNvPr id="703" name="Google Shape;703;g33a688fbfd6_0_238"/>
          <p:cNvPicPr preferRelativeResize="0"/>
          <p:nvPr/>
        </p:nvPicPr>
        <p:blipFill>
          <a:blip r:embed="rId4">
            <a:alphaModFix/>
          </a:blip>
          <a:stretch>
            <a:fillRect/>
          </a:stretch>
        </p:blipFill>
        <p:spPr>
          <a:xfrm>
            <a:off x="262977" y="1626375"/>
            <a:ext cx="1098045" cy="1484089"/>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g33a688fbfd6_0_229"/>
          <p:cNvPicPr preferRelativeResize="0"/>
          <p:nvPr/>
        </p:nvPicPr>
        <p:blipFill>
          <a:blip r:embed="rId3">
            <a:alphaModFix/>
          </a:blip>
          <a:stretch>
            <a:fillRect/>
          </a:stretch>
        </p:blipFill>
        <p:spPr>
          <a:xfrm>
            <a:off x="2756675" y="96825"/>
            <a:ext cx="4163625" cy="4138088"/>
          </a:xfrm>
          <a:prstGeom prst="rect">
            <a:avLst/>
          </a:prstGeom>
          <a:noFill/>
          <a:ln>
            <a:noFill/>
          </a:ln>
        </p:spPr>
      </p:pic>
      <p:pic>
        <p:nvPicPr>
          <p:cNvPr id="709" name="Google Shape;709;g33a688fbfd6_0_229" descr="HD wallpaper: white airplane wing on sky, trip, journey, wander ..."/>
          <p:cNvPicPr preferRelativeResize="0"/>
          <p:nvPr/>
        </p:nvPicPr>
        <p:blipFill>
          <a:blip r:embed="rId4">
            <a:alphaModFix/>
          </a:blip>
          <a:stretch>
            <a:fillRect/>
          </a:stretch>
        </p:blipFill>
        <p:spPr>
          <a:xfrm flipH="1">
            <a:off x="1436250" y="3056025"/>
            <a:ext cx="1023425" cy="679249"/>
          </a:xfrm>
          <a:prstGeom prst="rect">
            <a:avLst/>
          </a:prstGeom>
          <a:noFill/>
          <a:ln>
            <a:noFill/>
          </a:ln>
        </p:spPr>
      </p:pic>
      <p:pic>
        <p:nvPicPr>
          <p:cNvPr id="710" name="Google Shape;710;g33a688fbfd6_0_229"/>
          <p:cNvPicPr preferRelativeResize="0"/>
          <p:nvPr/>
        </p:nvPicPr>
        <p:blipFill rotWithShape="1">
          <a:blip r:embed="rId5">
            <a:alphaModFix/>
          </a:blip>
          <a:srcRect l="-348372" t="-362858" r="-189789" b="-175303"/>
          <a:stretch/>
        </p:blipFill>
        <p:spPr>
          <a:xfrm>
            <a:off x="605125" y="-2766150"/>
            <a:ext cx="7141425" cy="5356076"/>
          </a:xfrm>
          <a:prstGeom prst="rect">
            <a:avLst/>
          </a:prstGeom>
          <a:noFill/>
          <a:ln>
            <a:noFill/>
          </a:ln>
        </p:spPr>
      </p:pic>
      <p:pic>
        <p:nvPicPr>
          <p:cNvPr id="711" name="Google Shape;711;g33a688fbfd6_0_229"/>
          <p:cNvPicPr preferRelativeResize="0"/>
          <p:nvPr/>
        </p:nvPicPr>
        <p:blipFill rotWithShape="1">
          <a:blip r:embed="rId6">
            <a:alphaModFix/>
          </a:blip>
          <a:srcRect l="13066" t="9893" r="9528"/>
          <a:stretch/>
        </p:blipFill>
        <p:spPr>
          <a:xfrm>
            <a:off x="115675" y="3872937"/>
            <a:ext cx="789851" cy="919426"/>
          </a:xfrm>
          <a:prstGeom prst="rect">
            <a:avLst/>
          </a:prstGeom>
          <a:noFill/>
          <a:ln>
            <a:noFill/>
          </a:ln>
        </p:spPr>
      </p:pic>
      <p:pic>
        <p:nvPicPr>
          <p:cNvPr id="712" name="Google Shape;712;g33a688fbfd6_0_229"/>
          <p:cNvPicPr preferRelativeResize="0"/>
          <p:nvPr/>
        </p:nvPicPr>
        <p:blipFill rotWithShape="1">
          <a:blip r:embed="rId7">
            <a:alphaModFix/>
          </a:blip>
          <a:srcRect b="30191"/>
          <a:stretch/>
        </p:blipFill>
        <p:spPr>
          <a:xfrm>
            <a:off x="7699875" y="3832631"/>
            <a:ext cx="1326475" cy="926006"/>
          </a:xfrm>
          <a:prstGeom prst="rect">
            <a:avLst/>
          </a:prstGeom>
          <a:noFill/>
          <a:ln>
            <a:noFill/>
          </a:ln>
        </p:spPr>
      </p:pic>
      <p:pic>
        <p:nvPicPr>
          <p:cNvPr id="713" name="Google Shape;713;g33a688fbfd6_0_229"/>
          <p:cNvPicPr preferRelativeResize="0"/>
          <p:nvPr/>
        </p:nvPicPr>
        <p:blipFill rotWithShape="1">
          <a:blip r:embed="rId8">
            <a:alphaModFix/>
          </a:blip>
          <a:srcRect l="6049" t="13691" r="25288" b="4078"/>
          <a:stretch/>
        </p:blipFill>
        <p:spPr>
          <a:xfrm>
            <a:off x="4856375" y="1757775"/>
            <a:ext cx="882950" cy="705266"/>
          </a:xfrm>
          <a:prstGeom prst="rect">
            <a:avLst/>
          </a:prstGeom>
          <a:noFill/>
          <a:ln>
            <a:noFill/>
          </a:ln>
        </p:spPr>
      </p:pic>
      <p:sp>
        <p:nvSpPr>
          <p:cNvPr id="714" name="Google Shape;714;g33a688fbfd6_0_229"/>
          <p:cNvSpPr txBox="1"/>
          <p:nvPr/>
        </p:nvSpPr>
        <p:spPr>
          <a:xfrm>
            <a:off x="7013950" y="96825"/>
            <a:ext cx="21300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Henry’s experience</a:t>
            </a:r>
            <a:endParaRPr sz="1800">
              <a:solidFill>
                <a:schemeClr val="dk2"/>
              </a:solidFill>
            </a:endParaRPr>
          </a:p>
          <a:p>
            <a:pPr marL="0" lvl="0" indent="0" algn="l" rtl="0">
              <a:spcBef>
                <a:spcPts val="0"/>
              </a:spcBef>
              <a:spcAft>
                <a:spcPts val="0"/>
              </a:spcAft>
              <a:buNone/>
            </a:pPr>
            <a:r>
              <a:rPr lang="en" sz="1800">
                <a:solidFill>
                  <a:schemeClr val="dk2"/>
                </a:solidFill>
              </a:rPr>
              <a:t>-7 day retreat</a:t>
            </a:r>
            <a:endParaRPr sz="1800">
              <a:solidFill>
                <a:schemeClr val="dk2"/>
              </a:solidFill>
            </a:endParaRPr>
          </a:p>
          <a:p>
            <a:pPr marL="0" lvl="0" indent="0" algn="l" rtl="0">
              <a:spcBef>
                <a:spcPts val="0"/>
              </a:spcBef>
              <a:spcAft>
                <a:spcPts val="0"/>
              </a:spcAft>
              <a:buNone/>
            </a:pPr>
            <a:r>
              <a:rPr lang="en" sz="1800">
                <a:solidFill>
                  <a:schemeClr val="dk2"/>
                </a:solidFill>
              </a:rPr>
              <a:t>-5 overnight ceremonies</a:t>
            </a:r>
            <a:endParaRPr sz="1800">
              <a:solidFill>
                <a:schemeClr val="dk2"/>
              </a:solidFill>
            </a:endParaRPr>
          </a:p>
          <a:p>
            <a:pPr marL="0" lvl="0" indent="0" algn="l" rtl="0">
              <a:spcBef>
                <a:spcPts val="0"/>
              </a:spcBef>
              <a:spcAft>
                <a:spcPts val="0"/>
              </a:spcAft>
              <a:buNone/>
            </a:pPr>
            <a:r>
              <a:rPr lang="en" sz="1800">
                <a:solidFill>
                  <a:schemeClr val="dk2"/>
                </a:solidFill>
              </a:rPr>
              <a:t>-Dieta - traditional preparatory diet</a:t>
            </a:r>
            <a:endParaRPr sz="1800">
              <a:solidFill>
                <a:schemeClr val="dk2"/>
              </a:solidFill>
            </a:endParaRPr>
          </a:p>
          <a:p>
            <a:pPr marL="0" lvl="0" indent="0" algn="l" rtl="0">
              <a:spcBef>
                <a:spcPts val="0"/>
              </a:spcBef>
              <a:spcAft>
                <a:spcPts val="0"/>
              </a:spcAft>
              <a:buNone/>
            </a:pPr>
            <a:r>
              <a:rPr lang="en" sz="1800">
                <a:solidFill>
                  <a:schemeClr val="dk2"/>
                </a:solidFill>
              </a:rPr>
              <a:t>-Prep/Integration circles -English speaking guides</a:t>
            </a:r>
            <a:endParaRPr sz="1800">
              <a:solidFill>
                <a:schemeClr val="dk2"/>
              </a:solidFill>
            </a:endParaRPr>
          </a:p>
        </p:txBody>
      </p:sp>
      <p:sp>
        <p:nvSpPr>
          <p:cNvPr id="715" name="Google Shape;715;g33a688fbfd6_0_229"/>
          <p:cNvSpPr/>
          <p:nvPr/>
        </p:nvSpPr>
        <p:spPr>
          <a:xfrm>
            <a:off x="115675" y="590250"/>
            <a:ext cx="2547344" cy="547701"/>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FF00FF"/>
                </a:solidFill>
                <a:latin typeface="Arial"/>
              </a:rPr>
              <a:t>"Surgery trip"</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33a688fbfd6_0_221"/>
          <p:cNvSpPr txBox="1">
            <a:spLocks noGrp="1"/>
          </p:cNvSpPr>
          <p:nvPr>
            <p:ph type="title"/>
          </p:nvPr>
        </p:nvSpPr>
        <p:spPr>
          <a:xfrm>
            <a:off x="170700" y="152400"/>
            <a:ext cx="58581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Henry’s Return and Follow-up Visit with his health care team</a:t>
            </a:r>
            <a:endParaRPr/>
          </a:p>
        </p:txBody>
      </p:sp>
      <p:sp>
        <p:nvSpPr>
          <p:cNvPr id="721" name="Google Shape;721;g33a688fbfd6_0_221"/>
          <p:cNvSpPr txBox="1">
            <a:spLocks noGrp="1"/>
          </p:cNvSpPr>
          <p:nvPr>
            <p:ph type="body" idx="1"/>
          </p:nvPr>
        </p:nvSpPr>
        <p:spPr>
          <a:xfrm>
            <a:off x="445500" y="1376850"/>
            <a:ext cx="5439600" cy="3377400"/>
          </a:xfrm>
          <a:prstGeom prst="rect">
            <a:avLst/>
          </a:prstGeom>
        </p:spPr>
        <p:txBody>
          <a:bodyPr spcFirstLastPara="1" wrap="square" lIns="91425" tIns="45700" rIns="91425" bIns="45700" anchor="t" anchorCtr="0">
            <a:normAutofit lnSpcReduction="20000"/>
          </a:bodyPr>
          <a:lstStyle/>
          <a:p>
            <a:pPr marL="457200" lvl="0" indent="-342900" algn="l" rtl="0">
              <a:spcBef>
                <a:spcPts val="750"/>
              </a:spcBef>
              <a:spcAft>
                <a:spcPts val="0"/>
              </a:spcAft>
              <a:buSzPts val="1800"/>
              <a:buAutoNum type="arabicPeriod"/>
            </a:pPr>
            <a:r>
              <a:rPr lang="en"/>
              <a:t>Q’s: </a:t>
            </a:r>
            <a:r>
              <a:rPr lang="en" i="1"/>
              <a:t>How is your returning process?</a:t>
            </a:r>
            <a:endParaRPr i="1"/>
          </a:p>
          <a:p>
            <a:pPr marL="457200" lvl="0" indent="-342900" algn="l" rtl="0">
              <a:spcBef>
                <a:spcPts val="750"/>
              </a:spcBef>
              <a:spcAft>
                <a:spcPts val="0"/>
              </a:spcAft>
              <a:buSzPts val="1800"/>
              <a:buAutoNum type="arabicPeriod"/>
            </a:pPr>
            <a:r>
              <a:rPr lang="en"/>
              <a:t>Recognize the Neuroplasticity window - few days to weeks.</a:t>
            </a:r>
            <a:endParaRPr/>
          </a:p>
          <a:p>
            <a:pPr marL="457200" lvl="0" indent="-342900" algn="l" rtl="0">
              <a:spcBef>
                <a:spcPts val="750"/>
              </a:spcBef>
              <a:spcAft>
                <a:spcPts val="0"/>
              </a:spcAft>
              <a:buSzPts val="1800"/>
              <a:buAutoNum type="arabicPeriod"/>
            </a:pPr>
            <a:r>
              <a:rPr lang="en"/>
              <a:t>Give resources for challenging experiences</a:t>
            </a:r>
            <a:endParaRPr/>
          </a:p>
          <a:p>
            <a:pPr marL="457200" lvl="0" indent="-342900" algn="l" rtl="0">
              <a:spcBef>
                <a:spcPts val="750"/>
              </a:spcBef>
              <a:spcAft>
                <a:spcPts val="0"/>
              </a:spcAft>
              <a:buSzPts val="1800"/>
              <a:buAutoNum type="arabicPeriod"/>
            </a:pPr>
            <a:r>
              <a:rPr lang="en"/>
              <a:t>Encourage integration group w/ trained mental health professionals</a:t>
            </a:r>
            <a:endParaRPr/>
          </a:p>
          <a:p>
            <a:pPr marL="457200" lvl="0" indent="-342900" algn="l" rtl="0">
              <a:spcBef>
                <a:spcPts val="750"/>
              </a:spcBef>
              <a:spcAft>
                <a:spcPts val="0"/>
              </a:spcAft>
              <a:buSzPts val="1800"/>
              <a:buAutoNum type="arabicPeriod"/>
            </a:pPr>
            <a:r>
              <a:rPr lang="en"/>
              <a:t>Encourage healing as a journey not just peak moments</a:t>
            </a:r>
            <a:endParaRPr/>
          </a:p>
          <a:p>
            <a:pPr marL="457200" lvl="0" indent="-342900" algn="l" rtl="0">
              <a:spcBef>
                <a:spcPts val="750"/>
              </a:spcBef>
              <a:spcAft>
                <a:spcPts val="0"/>
              </a:spcAft>
              <a:buSzPts val="1800"/>
              <a:buAutoNum type="arabicPeriod"/>
            </a:pPr>
            <a:r>
              <a:rPr lang="en"/>
              <a:t>Consider delaying big decisions </a:t>
            </a:r>
            <a:endParaRPr/>
          </a:p>
          <a:p>
            <a:pPr marL="457200" lvl="0" indent="-342900" algn="l" rtl="0">
              <a:spcBef>
                <a:spcPts val="750"/>
              </a:spcBef>
              <a:spcAft>
                <a:spcPts val="0"/>
              </a:spcAft>
              <a:buSzPts val="1800"/>
              <a:buAutoNum type="arabicPeriod"/>
            </a:pPr>
            <a:r>
              <a:rPr lang="en" b="1"/>
              <a:t>Utilize integrative therapies to support grounding and integration</a:t>
            </a:r>
            <a:endParaRPr b="1"/>
          </a:p>
          <a:p>
            <a:pPr marL="914400" lvl="1" indent="-342900" algn="l" rtl="0">
              <a:spcBef>
                <a:spcPts val="1200"/>
              </a:spcBef>
              <a:spcAft>
                <a:spcPts val="0"/>
              </a:spcAft>
              <a:buSzPts val="1800"/>
              <a:buAutoNum type="alphaLcPeriod"/>
            </a:pPr>
            <a:r>
              <a:rPr lang="en"/>
              <a:t>Massage, Acupuncture, Qi gong, Art, Journaling, Quiet time, Nature time</a:t>
            </a:r>
            <a:endParaRPr/>
          </a:p>
        </p:txBody>
      </p:sp>
      <p:pic>
        <p:nvPicPr>
          <p:cNvPr id="722" name="Google Shape;722;g33a688fbfd6_0_221"/>
          <p:cNvPicPr preferRelativeResize="0"/>
          <p:nvPr/>
        </p:nvPicPr>
        <p:blipFill>
          <a:blip r:embed="rId3">
            <a:alphaModFix/>
          </a:blip>
          <a:stretch>
            <a:fillRect/>
          </a:stretch>
        </p:blipFill>
        <p:spPr>
          <a:xfrm>
            <a:off x="6252925" y="1220949"/>
            <a:ext cx="2541126" cy="2538424"/>
          </a:xfrm>
          <a:prstGeom prst="rect">
            <a:avLst/>
          </a:prstGeom>
          <a:noFill/>
          <a:ln>
            <a:noFill/>
          </a:ln>
        </p:spPr>
      </p:pic>
      <p:sp>
        <p:nvSpPr>
          <p:cNvPr id="723" name="Google Shape;723;g33a688fbfd6_0_221"/>
          <p:cNvSpPr txBox="1"/>
          <p:nvPr/>
        </p:nvSpPr>
        <p:spPr>
          <a:xfrm>
            <a:off x="2122950" y="4650900"/>
            <a:ext cx="7055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de Vos CMH, Mason NL, Kuypers KPC. </a:t>
            </a:r>
            <a:r>
              <a:rPr lang="en" sz="1000" b="1"/>
              <a:t>Psychedelics and Neuroplasticity: A Systematic Review Unraveling the Biological Underpinnings of Psychedelics. </a:t>
            </a:r>
            <a:r>
              <a:rPr lang="en" sz="1000"/>
              <a:t>Front Psychiatry. 2021 Sep 10;12:724606. doi: 10.3389/fpsyt.2021.724606.</a:t>
            </a:r>
            <a:endParaRPr sz="1000"/>
          </a:p>
        </p:txBody>
      </p:sp>
      <p:sp>
        <p:nvSpPr>
          <p:cNvPr id="724" name="Google Shape;724;g33a688fbfd6_0_221"/>
          <p:cNvSpPr/>
          <p:nvPr/>
        </p:nvSpPr>
        <p:spPr>
          <a:xfrm>
            <a:off x="7367475" y="152388"/>
            <a:ext cx="1023425" cy="399725"/>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0000FF"/>
                </a:solidFill>
                <a:latin typeface="Arial"/>
              </a:rPr>
              <a:t>Post-Op</a:t>
            </a:r>
          </a:p>
        </p:txBody>
      </p:sp>
      <p:sp>
        <p:nvSpPr>
          <p:cNvPr id="725" name="Google Shape;725;g33a688fbfd6_0_221"/>
          <p:cNvSpPr/>
          <p:nvPr/>
        </p:nvSpPr>
        <p:spPr>
          <a:xfrm>
            <a:off x="7393400" y="549775"/>
            <a:ext cx="1400651" cy="404951"/>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0000FF"/>
                </a:solidFill>
                <a:latin typeface="Arial"/>
              </a:rPr>
              <a:t>&amp; Recovery</a:t>
            </a:r>
          </a:p>
        </p:txBody>
      </p:sp>
      <p:pic>
        <p:nvPicPr>
          <p:cNvPr id="726" name="Google Shape;726;g33a688fbfd6_0_221"/>
          <p:cNvPicPr preferRelativeResize="0"/>
          <p:nvPr/>
        </p:nvPicPr>
        <p:blipFill>
          <a:blip r:embed="rId4">
            <a:alphaModFix/>
          </a:blip>
          <a:stretch>
            <a:fillRect/>
          </a:stretch>
        </p:blipFill>
        <p:spPr>
          <a:xfrm>
            <a:off x="6486400" y="52738"/>
            <a:ext cx="809350" cy="1093874"/>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33aac25605e_0_9"/>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Resources - Psychedelic harm reduction and for patients struggling after a psychedelic experience</a:t>
            </a:r>
            <a:endParaRPr/>
          </a:p>
        </p:txBody>
      </p:sp>
      <p:sp>
        <p:nvSpPr>
          <p:cNvPr id="732" name="Google Shape;732;g33aac25605e_0_9"/>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 u="sng">
                <a:solidFill>
                  <a:schemeClr val="hlink"/>
                </a:solidFill>
                <a:hlinkClick r:id="rId3"/>
              </a:rPr>
              <a:t>https://zendoproject.org/</a:t>
            </a:r>
            <a:endParaRPr/>
          </a:p>
          <a:p>
            <a:pPr marL="0" lvl="0" indent="0" algn="l" rtl="0">
              <a:spcBef>
                <a:spcPts val="750"/>
              </a:spcBef>
              <a:spcAft>
                <a:spcPts val="0"/>
              </a:spcAft>
              <a:buNone/>
            </a:pPr>
            <a:r>
              <a:rPr lang="en"/>
              <a:t>	Provides professional harm reduction education and psychedelic peer support services to organizations and communities.</a:t>
            </a:r>
            <a:endParaRPr/>
          </a:p>
          <a:p>
            <a:pPr marL="0" lvl="0" indent="0" algn="l" rtl="0">
              <a:spcBef>
                <a:spcPts val="750"/>
              </a:spcBef>
              <a:spcAft>
                <a:spcPts val="0"/>
              </a:spcAft>
              <a:buNone/>
            </a:pPr>
            <a:r>
              <a:rPr lang="en" u="sng">
                <a:solidFill>
                  <a:schemeClr val="hlink"/>
                </a:solidFill>
                <a:hlinkClick r:id="rId4"/>
              </a:rPr>
              <a:t>https://firesideproject.org/</a:t>
            </a:r>
            <a:endParaRPr/>
          </a:p>
          <a:p>
            <a:pPr marL="0" lvl="0" indent="0" algn="l" rtl="0">
              <a:spcBef>
                <a:spcPts val="750"/>
              </a:spcBef>
              <a:spcAft>
                <a:spcPts val="0"/>
              </a:spcAft>
              <a:buNone/>
            </a:pPr>
            <a:r>
              <a:rPr lang="en"/>
              <a:t>	Free, confidential, non-clinical emotional support by phone and text message to people in the midst of psychedelic experiences, people exploring the meaning of past psychedelic experiences, and people who are supporting others who have psychedelic experiences</a:t>
            </a:r>
            <a:endParaRPr/>
          </a:p>
        </p:txBody>
      </p:sp>
      <p:grpSp>
        <p:nvGrpSpPr>
          <p:cNvPr id="733" name="Google Shape;733;g33aac25605e_0_9"/>
          <p:cNvGrpSpPr/>
          <p:nvPr/>
        </p:nvGrpSpPr>
        <p:grpSpPr>
          <a:xfrm>
            <a:off x="114299" y="4580297"/>
            <a:ext cx="8866344" cy="453469"/>
            <a:chOff x="65313" y="4367865"/>
            <a:chExt cx="9038989" cy="665789"/>
          </a:xfrm>
        </p:grpSpPr>
        <p:pic>
          <p:nvPicPr>
            <p:cNvPr id="734" name="Google Shape;734;g33aac25605e_0_9"/>
            <p:cNvPicPr preferRelativeResize="0"/>
            <p:nvPr/>
          </p:nvPicPr>
          <p:blipFill rotWithShape="1">
            <a:blip r:embed="rId5">
              <a:alphaModFix/>
            </a:blip>
            <a:srcRect l="-4810" r="4809"/>
            <a:stretch/>
          </p:blipFill>
          <p:spPr>
            <a:xfrm>
              <a:off x="7716774" y="4367865"/>
              <a:ext cx="1387527" cy="665789"/>
            </a:xfrm>
            <a:prstGeom prst="rect">
              <a:avLst/>
            </a:prstGeom>
            <a:noFill/>
            <a:ln>
              <a:noFill/>
            </a:ln>
          </p:spPr>
        </p:pic>
        <p:grpSp>
          <p:nvGrpSpPr>
            <p:cNvPr id="735" name="Google Shape;735;g33aac25605e_0_9"/>
            <p:cNvGrpSpPr/>
            <p:nvPr/>
          </p:nvGrpSpPr>
          <p:grpSpPr>
            <a:xfrm>
              <a:off x="65313" y="4386418"/>
              <a:ext cx="7651464" cy="628677"/>
              <a:chOff x="392525" y="4397325"/>
              <a:chExt cx="8127750" cy="611375"/>
            </a:xfrm>
          </p:grpSpPr>
          <p:pic>
            <p:nvPicPr>
              <p:cNvPr id="736" name="Google Shape;736;g33aac25605e_0_9" descr="A logo with blue and black text&#10;&#10;Description automatically generated"/>
              <p:cNvPicPr preferRelativeResize="0"/>
              <p:nvPr/>
            </p:nvPicPr>
            <p:blipFill rotWithShape="1">
              <a:blip r:embed="rId6">
                <a:alphaModFix/>
              </a:blip>
              <a:srcRect/>
              <a:stretch/>
            </p:blipFill>
            <p:spPr>
              <a:xfrm>
                <a:off x="392525" y="4397325"/>
                <a:ext cx="2016465" cy="611375"/>
              </a:xfrm>
              <a:prstGeom prst="rect">
                <a:avLst/>
              </a:prstGeom>
              <a:noFill/>
              <a:ln>
                <a:noFill/>
              </a:ln>
            </p:spPr>
          </p:pic>
          <p:pic>
            <p:nvPicPr>
              <p:cNvPr id="737" name="Google Shape;737;g33aac25605e_0_9" descr="A blue and black logo&#10;&#10;Description automatically generated"/>
              <p:cNvPicPr preferRelativeResize="0"/>
              <p:nvPr/>
            </p:nvPicPr>
            <p:blipFill rotWithShape="1">
              <a:blip r:embed="rId7">
                <a:alphaModFix/>
              </a:blip>
              <a:srcRect/>
              <a:stretch/>
            </p:blipFill>
            <p:spPr>
              <a:xfrm>
                <a:off x="6510568" y="4444172"/>
                <a:ext cx="2009707" cy="517652"/>
              </a:xfrm>
              <a:prstGeom prst="rect">
                <a:avLst/>
              </a:prstGeom>
              <a:noFill/>
              <a:ln>
                <a:noFill/>
              </a:ln>
            </p:spPr>
          </p:pic>
          <p:pic>
            <p:nvPicPr>
              <p:cNvPr id="738" name="Google Shape;738;g33aac25605e_0_9" descr="A close-up of a logo&#10;&#10;Description automatically generated"/>
              <p:cNvPicPr preferRelativeResize="0"/>
              <p:nvPr/>
            </p:nvPicPr>
            <p:blipFill rotWithShape="1">
              <a:blip r:embed="rId8">
                <a:alphaModFix/>
              </a:blip>
              <a:srcRect/>
              <a:stretch/>
            </p:blipFill>
            <p:spPr>
              <a:xfrm>
                <a:off x="3896904" y="4444174"/>
                <a:ext cx="2570052" cy="517650"/>
              </a:xfrm>
              <a:prstGeom prst="rect">
                <a:avLst/>
              </a:prstGeom>
              <a:noFill/>
              <a:ln>
                <a:noFill/>
              </a:ln>
            </p:spPr>
          </p:pic>
          <p:pic>
            <p:nvPicPr>
              <p:cNvPr id="739" name="Google Shape;739;g33aac25605e_0_9"/>
              <p:cNvPicPr preferRelativeResize="0"/>
              <p:nvPr/>
            </p:nvPicPr>
            <p:blipFill>
              <a:blip r:embed="rId9">
                <a:alphaModFix/>
              </a:blip>
              <a:stretch>
                <a:fillRect/>
              </a:stretch>
            </p:blipFill>
            <p:spPr>
              <a:xfrm>
                <a:off x="2452602" y="4397325"/>
                <a:ext cx="1400700" cy="611375"/>
              </a:xfrm>
              <a:prstGeom prst="rect">
                <a:avLst/>
              </a:prstGeom>
              <a:noFill/>
              <a:ln>
                <a:noFill/>
              </a:ln>
            </p:spPr>
          </p:pic>
        </p:grpSp>
      </p:gr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334b96aecc7_0_59"/>
          <p:cNvSpPr txBox="1">
            <a:spLocks noGrp="1"/>
          </p:cNvSpPr>
          <p:nvPr>
            <p:ph type="title"/>
          </p:nvPr>
        </p:nvSpPr>
        <p:spPr>
          <a:xfrm>
            <a:off x="311700" y="2307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112121"/>
              <a:buFont typeface="Century Gothic"/>
              <a:buNone/>
            </a:pPr>
            <a:r>
              <a:rPr lang="en" b="1">
                <a:latin typeface="Century Gothic"/>
                <a:ea typeface="Century Gothic"/>
                <a:cs typeface="Century Gothic"/>
                <a:sym typeface="Century Gothic"/>
              </a:rPr>
              <a:t>Call to action: To strike a balance between seemingly opposing forces.</a:t>
            </a:r>
            <a:endParaRPr b="1">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60869"/>
              <a:buFont typeface="Play"/>
              <a:buNone/>
            </a:pPr>
            <a:endParaRPr sz="2300">
              <a:latin typeface="Century Gothic"/>
              <a:ea typeface="Century Gothic"/>
              <a:cs typeface="Century Gothic"/>
              <a:sym typeface="Century Gothic"/>
            </a:endParaRPr>
          </a:p>
          <a:p>
            <a:pPr marL="0" marR="2959100" lvl="0" indent="0" algn="l" rtl="0">
              <a:lnSpc>
                <a:spcPct val="100000"/>
              </a:lnSpc>
              <a:spcBef>
                <a:spcPts val="0"/>
              </a:spcBef>
              <a:spcAft>
                <a:spcPts val="0"/>
              </a:spcAft>
              <a:buClr>
                <a:schemeClr val="dk1"/>
              </a:buClr>
              <a:buSzPct val="155000"/>
              <a:buFont typeface="Century Gothic"/>
              <a:buNone/>
            </a:pPr>
            <a:r>
              <a:rPr lang="en" sz="2000">
                <a:latin typeface="Century Gothic"/>
                <a:ea typeface="Century Gothic"/>
                <a:cs typeface="Century Gothic"/>
                <a:sym typeface="Century Gothic"/>
              </a:rPr>
              <a:t>Engineer safe supply of psychedelic substances when legislation allows.</a:t>
            </a:r>
            <a:endParaRPr sz="2000">
              <a:latin typeface="Century Gothic"/>
              <a:ea typeface="Century Gothic"/>
              <a:cs typeface="Century Gothic"/>
              <a:sym typeface="Century Gothic"/>
            </a:endParaRPr>
          </a:p>
          <a:p>
            <a:pPr marL="0" marR="2959100" lvl="0" indent="0" algn="l" rtl="0">
              <a:lnSpc>
                <a:spcPct val="100000"/>
              </a:lnSpc>
              <a:spcBef>
                <a:spcPts val="0"/>
              </a:spcBef>
              <a:spcAft>
                <a:spcPts val="0"/>
              </a:spcAft>
              <a:buClr>
                <a:schemeClr val="dk1"/>
              </a:buClr>
              <a:buSzPct val="155000"/>
              <a:buFont typeface="Play"/>
              <a:buNone/>
            </a:pPr>
            <a:endParaRPr sz="2000">
              <a:latin typeface="Century Gothic"/>
              <a:ea typeface="Century Gothic"/>
              <a:cs typeface="Century Gothic"/>
              <a:sym typeface="Century Gothic"/>
            </a:endParaRPr>
          </a:p>
          <a:p>
            <a:pPr marL="0" marR="2959100" lvl="0" indent="0" algn="l" rtl="0">
              <a:lnSpc>
                <a:spcPct val="100000"/>
              </a:lnSpc>
              <a:spcBef>
                <a:spcPts val="0"/>
              </a:spcBef>
              <a:spcAft>
                <a:spcPts val="0"/>
              </a:spcAft>
              <a:buClr>
                <a:schemeClr val="dk1"/>
              </a:buClr>
              <a:buSzPct val="155000"/>
              <a:buFont typeface="Century Gothic"/>
              <a:buNone/>
            </a:pPr>
            <a:r>
              <a:rPr lang="en" sz="2000">
                <a:latin typeface="Century Gothic"/>
                <a:ea typeface="Century Gothic"/>
                <a:cs typeface="Century Gothic"/>
                <a:sym typeface="Century Gothic"/>
              </a:rPr>
              <a:t>Keep the cost of the medicine session within reach. Insurance may cover integration talk therapy, depending on the therapist.</a:t>
            </a:r>
            <a:endParaRPr sz="2000">
              <a:latin typeface="Century Gothic"/>
              <a:ea typeface="Century Gothic"/>
              <a:cs typeface="Century Gothic"/>
              <a:sym typeface="Century Gothic"/>
            </a:endParaRPr>
          </a:p>
          <a:p>
            <a:pPr marL="0" marR="2959100" lvl="0" indent="0" algn="l" rtl="0">
              <a:lnSpc>
                <a:spcPct val="100000"/>
              </a:lnSpc>
              <a:spcBef>
                <a:spcPts val="0"/>
              </a:spcBef>
              <a:spcAft>
                <a:spcPts val="0"/>
              </a:spcAft>
              <a:buClr>
                <a:schemeClr val="dk1"/>
              </a:buClr>
              <a:buSzPct val="155000"/>
              <a:buFont typeface="Play"/>
              <a:buNone/>
            </a:pPr>
            <a:endParaRPr sz="200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55000"/>
              <a:buFont typeface="Century Gothic"/>
              <a:buNone/>
            </a:pPr>
            <a:r>
              <a:rPr lang="en" sz="2000">
                <a:latin typeface="Century Gothic"/>
                <a:ea typeface="Century Gothic"/>
                <a:cs typeface="Century Gothic"/>
                <a:sym typeface="Century Gothic"/>
              </a:rPr>
              <a:t>Promote public and professional education to maximize benefit and minimize potential harms.</a:t>
            </a: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12121"/>
              <a:buFont typeface="Play"/>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12121"/>
              <a:buFont typeface="Play"/>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12121"/>
              <a:buFont typeface="Century Gothic"/>
              <a:buNone/>
            </a:pP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12121"/>
              <a:buFont typeface="Play"/>
              <a:buNone/>
            </a:pPr>
            <a:endParaRPr>
              <a:latin typeface="Century Gothic"/>
              <a:ea typeface="Century Gothic"/>
              <a:cs typeface="Century Gothic"/>
              <a:sym typeface="Century Gothic"/>
            </a:endParaRPr>
          </a:p>
        </p:txBody>
      </p:sp>
      <p:pic>
        <p:nvPicPr>
          <p:cNvPr id="745" name="Google Shape;745;g334b96aecc7_0_59"/>
          <p:cNvPicPr preferRelativeResize="0"/>
          <p:nvPr/>
        </p:nvPicPr>
        <p:blipFill rotWithShape="1">
          <a:blip r:embed="rId3">
            <a:alphaModFix/>
          </a:blip>
          <a:srcRect/>
          <a:stretch/>
        </p:blipFill>
        <p:spPr>
          <a:xfrm>
            <a:off x="6353551" y="1165388"/>
            <a:ext cx="2242375" cy="2001374"/>
          </a:xfrm>
          <a:prstGeom prst="rect">
            <a:avLst/>
          </a:prstGeom>
          <a:noFill/>
          <a:ln>
            <a:noFill/>
          </a:ln>
        </p:spPr>
      </p:pic>
      <p:grpSp>
        <p:nvGrpSpPr>
          <p:cNvPr id="746" name="Google Shape;746;g334b96aecc7_0_59"/>
          <p:cNvGrpSpPr/>
          <p:nvPr/>
        </p:nvGrpSpPr>
        <p:grpSpPr>
          <a:xfrm>
            <a:off x="114299" y="4580297"/>
            <a:ext cx="8866344" cy="453469"/>
            <a:chOff x="65313" y="4367865"/>
            <a:chExt cx="9038989" cy="665789"/>
          </a:xfrm>
        </p:grpSpPr>
        <p:pic>
          <p:nvPicPr>
            <p:cNvPr id="747" name="Google Shape;747;g334b96aecc7_0_59"/>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748" name="Google Shape;748;g334b96aecc7_0_59"/>
            <p:cNvGrpSpPr/>
            <p:nvPr/>
          </p:nvGrpSpPr>
          <p:grpSpPr>
            <a:xfrm>
              <a:off x="65313" y="4386418"/>
              <a:ext cx="7651464" cy="628677"/>
              <a:chOff x="392525" y="4397325"/>
              <a:chExt cx="8127750" cy="611375"/>
            </a:xfrm>
          </p:grpSpPr>
          <p:pic>
            <p:nvPicPr>
              <p:cNvPr id="749" name="Google Shape;749;g334b96aecc7_0_59"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750" name="Google Shape;750;g334b96aecc7_0_59"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751" name="Google Shape;751;g334b96aecc7_0_59"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752" name="Google Shape;752;g334b96aecc7_0_59"/>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4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745"/>
                                        </p:tgtEl>
                                        <p:attrNameLst>
                                          <p:attrName>style.visibility</p:attrName>
                                        </p:attrNameLst>
                                      </p:cBhvr>
                                      <p:to>
                                        <p:strVal val="visible"/>
                                      </p:to>
                                    </p:set>
                                    <p:anim calcmode="lin" valueType="num">
                                      <p:cBhvr additive="base">
                                        <p:cTn id="51" dur="1000"/>
                                        <p:tgtEl>
                                          <p:spTgt spid="745"/>
                                        </p:tgtEl>
                                        <p:attrNameLst>
                                          <p:attrName>ppt_w</p:attrName>
                                        </p:attrNameLst>
                                      </p:cBhvr>
                                      <p:tavLst>
                                        <p:tav tm="0">
                                          <p:val>
                                            <p:strVal val="0"/>
                                          </p:val>
                                        </p:tav>
                                        <p:tav tm="100000">
                                          <p:val>
                                            <p:strVal val="#ppt_w"/>
                                          </p:val>
                                        </p:tav>
                                      </p:tavLst>
                                    </p:anim>
                                    <p:anim calcmode="lin" valueType="num">
                                      <p:cBhvr additive="base">
                                        <p:cTn id="52" dur="1000"/>
                                        <p:tgtEl>
                                          <p:spTgt spid="745"/>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3"/>
        <p:cNvGrpSpPr/>
        <p:nvPr/>
      </p:nvGrpSpPr>
      <p:grpSpPr>
        <a:xfrm>
          <a:off x="0" y="0"/>
          <a:ext cx="0" cy="0"/>
          <a:chOff x="0" y="0"/>
          <a:chExt cx="0" cy="0"/>
        </a:xfrm>
      </p:grpSpPr>
      <p:pic>
        <p:nvPicPr>
          <p:cNvPr id="234" name="Google Shape;234;g334b96aecc7_0_108"/>
          <p:cNvPicPr preferRelativeResize="0"/>
          <p:nvPr/>
        </p:nvPicPr>
        <p:blipFill>
          <a:blip r:embed="rId3">
            <a:alphaModFix/>
          </a:blip>
          <a:stretch>
            <a:fillRect/>
          </a:stretch>
        </p:blipFill>
        <p:spPr>
          <a:xfrm>
            <a:off x="2214750" y="940775"/>
            <a:ext cx="4271492" cy="212032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6"/>
        <p:cNvGrpSpPr/>
        <p:nvPr/>
      </p:nvGrpSpPr>
      <p:grpSpPr>
        <a:xfrm>
          <a:off x="0" y="0"/>
          <a:ext cx="0" cy="0"/>
          <a:chOff x="0" y="0"/>
          <a:chExt cx="0" cy="0"/>
        </a:xfrm>
      </p:grpSpPr>
      <p:sp>
        <p:nvSpPr>
          <p:cNvPr id="757" name="Google Shape;757;g3350a31cb5a_1_51"/>
          <p:cNvSpPr txBox="1">
            <a:spLocks noGrp="1"/>
          </p:cNvSpPr>
          <p:nvPr>
            <p:ph type="title"/>
          </p:nvPr>
        </p:nvSpPr>
        <p:spPr>
          <a:xfrm>
            <a:off x="3063900" y="104800"/>
            <a:ext cx="2690400" cy="69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solidFill>
                  <a:schemeClr val="lt1"/>
                </a:solidFill>
                <a:latin typeface="Century Gothic"/>
                <a:ea typeface="Century Gothic"/>
                <a:cs typeface="Century Gothic"/>
                <a:sym typeface="Century Gothic"/>
              </a:rPr>
              <a:t>Speakers</a:t>
            </a:r>
            <a:endParaRPr b="1">
              <a:solidFill>
                <a:schemeClr val="lt1"/>
              </a:solidFill>
              <a:latin typeface="Century Gothic"/>
              <a:ea typeface="Century Gothic"/>
              <a:cs typeface="Century Gothic"/>
              <a:sym typeface="Century Gothic"/>
            </a:endParaRPr>
          </a:p>
        </p:txBody>
      </p:sp>
      <p:sp>
        <p:nvSpPr>
          <p:cNvPr id="758" name="Google Shape;758;g3350a31cb5a_1_51"/>
          <p:cNvSpPr txBox="1">
            <a:spLocks noGrp="1"/>
          </p:cNvSpPr>
          <p:nvPr>
            <p:ph type="body" idx="1"/>
          </p:nvPr>
        </p:nvSpPr>
        <p:spPr>
          <a:xfrm>
            <a:off x="812200" y="896100"/>
            <a:ext cx="7302600" cy="3351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None/>
            </a:pPr>
            <a:r>
              <a:rPr lang="en" b="1">
                <a:solidFill>
                  <a:schemeClr val="lt1"/>
                </a:solidFill>
                <a:latin typeface="Century Gothic"/>
                <a:ea typeface="Century Gothic"/>
                <a:cs typeface="Century Gothic"/>
                <a:sym typeface="Century Gothic"/>
              </a:rPr>
              <a:t>Leslie Mendoza Temple, MD:</a:t>
            </a:r>
            <a:r>
              <a:rPr lang="en">
                <a:solidFill>
                  <a:schemeClr val="lt1"/>
                </a:solidFill>
                <a:latin typeface="Century Gothic"/>
                <a:ea typeface="Century Gothic"/>
                <a:cs typeface="Century Gothic"/>
                <a:sym typeface="Century Gothic"/>
              </a:rPr>
              <a:t>  Endeavor Health, University of Chicago Pritzker School of Medicine</a:t>
            </a:r>
            <a:endParaRPr>
              <a:solidFill>
                <a:schemeClr val="lt1"/>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 b="1">
                <a:solidFill>
                  <a:schemeClr val="lt1"/>
                </a:solidFill>
                <a:latin typeface="Century Gothic"/>
                <a:ea typeface="Century Gothic"/>
                <a:cs typeface="Century Gothic"/>
                <a:sym typeface="Century Gothic"/>
              </a:rPr>
              <a:t>Erika Steinbrenner, MD:</a:t>
            </a:r>
            <a:r>
              <a:rPr lang="en">
                <a:solidFill>
                  <a:schemeClr val="lt1"/>
                </a:solidFill>
                <a:latin typeface="Century Gothic"/>
                <a:ea typeface="Century Gothic"/>
                <a:cs typeface="Century Gothic"/>
                <a:sym typeface="Century Gothic"/>
              </a:rPr>
              <a:t> Imagine Healthcare, Epiphany Wellness, Symetria Recovery</a:t>
            </a:r>
            <a:endParaRPr>
              <a:solidFill>
                <a:schemeClr val="lt1"/>
              </a:solidFill>
              <a:latin typeface="Century Gothic"/>
              <a:ea typeface="Century Gothic"/>
              <a:cs typeface="Century Gothic"/>
              <a:sym typeface="Century Gothic"/>
            </a:endParaRPr>
          </a:p>
          <a:p>
            <a:pPr marL="0" lvl="0" indent="0" algn="l" rtl="0">
              <a:lnSpc>
                <a:spcPct val="100000"/>
              </a:lnSpc>
              <a:spcBef>
                <a:spcPts val="1000"/>
              </a:spcBef>
              <a:spcAft>
                <a:spcPts val="0"/>
              </a:spcAft>
              <a:buClr>
                <a:schemeClr val="dk1"/>
              </a:buClr>
              <a:buSzPct val="61111"/>
              <a:buFont typeface="Arial"/>
              <a:buNone/>
            </a:pPr>
            <a:r>
              <a:rPr lang="en" b="1">
                <a:solidFill>
                  <a:schemeClr val="lt1"/>
                </a:solidFill>
                <a:latin typeface="Century Gothic"/>
                <a:ea typeface="Century Gothic"/>
                <a:cs typeface="Century Gothic"/>
                <a:sym typeface="Century Gothic"/>
              </a:rPr>
              <a:t>Mikhail Kogan, MD:</a:t>
            </a:r>
            <a:r>
              <a:rPr lang="en">
                <a:solidFill>
                  <a:schemeClr val="lt1"/>
                </a:solidFill>
                <a:latin typeface="Century Gothic"/>
                <a:ea typeface="Century Gothic"/>
                <a:cs typeface="Century Gothic"/>
                <a:sym typeface="Century Gothic"/>
              </a:rPr>
              <a:t> George Washington University, GW Center for Integrative Medicine</a:t>
            </a:r>
            <a:endParaRPr b="1">
              <a:solidFill>
                <a:schemeClr val="lt1"/>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 b="1">
                <a:solidFill>
                  <a:schemeClr val="lt1"/>
                </a:solidFill>
                <a:latin typeface="Century Gothic"/>
                <a:ea typeface="Century Gothic"/>
                <a:cs typeface="Century Gothic"/>
                <a:sym typeface="Century Gothic"/>
              </a:rPr>
              <a:t>Thais Salles Araujo, MD: </a:t>
            </a:r>
            <a:r>
              <a:rPr lang="en">
                <a:solidFill>
                  <a:schemeClr val="lt1"/>
                </a:solidFill>
                <a:latin typeface="Century Gothic"/>
                <a:ea typeface="Century Gothic"/>
                <a:cs typeface="Century Gothic"/>
                <a:sym typeface="Century Gothic"/>
              </a:rPr>
              <a:t> Institute for Integrative Healology, UCLA East-West Medicine, Modern Medicine, Mystic Health, Roze Room Hospice &amp; Palliative Care</a:t>
            </a:r>
            <a:endParaRPr>
              <a:solidFill>
                <a:schemeClr val="lt1"/>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 b="1">
                <a:solidFill>
                  <a:schemeClr val="lt1"/>
                </a:solidFill>
                <a:latin typeface="Century Gothic"/>
                <a:ea typeface="Century Gothic"/>
                <a:cs typeface="Century Gothic"/>
                <a:sym typeface="Century Gothic"/>
              </a:rPr>
              <a:t>Justin Laube, MD: </a:t>
            </a:r>
            <a:r>
              <a:rPr lang="en">
                <a:solidFill>
                  <a:schemeClr val="lt1"/>
                </a:solidFill>
                <a:latin typeface="Century Gothic"/>
                <a:ea typeface="Century Gothic"/>
                <a:cs typeface="Century Gothic"/>
                <a:sym typeface="Century Gothic"/>
              </a:rPr>
              <a:t> Institute for Integrative Healology, UCLA East-West Medicine, Modern Medicine, Everyday Health</a:t>
            </a:r>
            <a:endParaRPr>
              <a:solidFill>
                <a:schemeClr val="lt1"/>
              </a:solidFill>
              <a:latin typeface="Century Gothic"/>
              <a:ea typeface="Century Gothic"/>
              <a:cs typeface="Century Gothic"/>
              <a:sym typeface="Century Gothic"/>
            </a:endParaRPr>
          </a:p>
          <a:p>
            <a:pPr marL="0" lvl="0" indent="0" algn="l" rtl="0">
              <a:lnSpc>
                <a:spcPct val="100000"/>
              </a:lnSpc>
              <a:spcBef>
                <a:spcPts val="1000"/>
              </a:spcBef>
              <a:spcAft>
                <a:spcPts val="1000"/>
              </a:spcAft>
              <a:buNone/>
            </a:pPr>
            <a:endParaRPr>
              <a:solidFill>
                <a:schemeClr val="lt1"/>
              </a:solidFill>
              <a:latin typeface="Century Gothic"/>
              <a:ea typeface="Century Gothic"/>
              <a:cs typeface="Century Gothic"/>
              <a:sym typeface="Century Gothic"/>
            </a:endParaRPr>
          </a:p>
        </p:txBody>
      </p:sp>
      <p:grpSp>
        <p:nvGrpSpPr>
          <p:cNvPr id="759" name="Google Shape;759;g3350a31cb5a_1_51"/>
          <p:cNvGrpSpPr/>
          <p:nvPr/>
        </p:nvGrpSpPr>
        <p:grpSpPr>
          <a:xfrm>
            <a:off x="114299" y="4580297"/>
            <a:ext cx="8866344" cy="453469"/>
            <a:chOff x="65313" y="4367865"/>
            <a:chExt cx="9038989" cy="665789"/>
          </a:xfrm>
        </p:grpSpPr>
        <p:pic>
          <p:nvPicPr>
            <p:cNvPr id="760" name="Google Shape;760;g3350a31cb5a_1_51"/>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761" name="Google Shape;761;g3350a31cb5a_1_51"/>
            <p:cNvGrpSpPr/>
            <p:nvPr/>
          </p:nvGrpSpPr>
          <p:grpSpPr>
            <a:xfrm>
              <a:off x="65313" y="4386418"/>
              <a:ext cx="7651464" cy="628677"/>
              <a:chOff x="392525" y="4397325"/>
              <a:chExt cx="8127750" cy="611375"/>
            </a:xfrm>
          </p:grpSpPr>
          <p:pic>
            <p:nvPicPr>
              <p:cNvPr id="762" name="Google Shape;762;g3350a31cb5a_1_51"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763" name="Google Shape;763;g3350a31cb5a_1_51"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764" name="Google Shape;764;g3350a31cb5a_1_51"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765" name="Google Shape;765;g3350a31cb5a_1_51"/>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9"/>
        <p:cNvGrpSpPr/>
        <p:nvPr/>
      </p:nvGrpSpPr>
      <p:grpSpPr>
        <a:xfrm>
          <a:off x="0" y="0"/>
          <a:ext cx="0" cy="0"/>
          <a:chOff x="0" y="0"/>
          <a:chExt cx="0" cy="0"/>
        </a:xfrm>
      </p:grpSpPr>
      <p:sp>
        <p:nvSpPr>
          <p:cNvPr id="770" name="Google Shape;770;g32f3481b8e5_0_20"/>
          <p:cNvSpPr/>
          <p:nvPr/>
        </p:nvSpPr>
        <p:spPr>
          <a:xfrm>
            <a:off x="0" y="-382800"/>
            <a:ext cx="9144000" cy="5526300"/>
          </a:xfrm>
          <a:prstGeom prst="rect">
            <a:avLst/>
          </a:prstGeom>
          <a:solidFill>
            <a:srgbClr val="CFE2F3"/>
          </a:solidFill>
          <a:ln>
            <a:noFill/>
          </a:ln>
        </p:spPr>
        <p:txBody>
          <a:bodyPr spcFirstLastPara="1" wrap="square" lIns="91425" tIns="45700" rIns="91425" bIns="45700" anchor="ctr" anchorCtr="0">
            <a:noAutofit/>
          </a:bodyPr>
          <a:lstStyle/>
          <a:p>
            <a:pPr marL="171450" marR="0" lvl="0" indent="-171450" algn="l" rtl="0">
              <a:lnSpc>
                <a:spcPct val="90000"/>
              </a:lnSpc>
              <a:spcBef>
                <a:spcPts val="750"/>
              </a:spcBef>
              <a:spcAft>
                <a:spcPts val="0"/>
              </a:spcAft>
              <a:buClr>
                <a:schemeClr val="lt1"/>
              </a:buClr>
              <a:buSzPts val="2100"/>
              <a:buFont typeface="Arial"/>
              <a:buChar char="●"/>
            </a:pPr>
            <a:r>
              <a:rPr lang="en" sz="2400" b="0" i="0" u="none" strike="noStrike" cap="none">
                <a:solidFill>
                  <a:schemeClr val="lt1"/>
                </a:solidFill>
                <a:latin typeface="Arial"/>
                <a:ea typeface="Arial"/>
                <a:cs typeface="Arial"/>
                <a:sym typeface="Arial"/>
              </a:rPr>
              <a:t>Leslie Mevv</a:t>
            </a:r>
            <a:endParaRPr sz="1400" b="0" i="0" u="none" strike="noStrike" cap="none">
              <a:solidFill>
                <a:srgbClr val="000000"/>
              </a:solidFill>
              <a:latin typeface="Arial"/>
              <a:ea typeface="Arial"/>
              <a:cs typeface="Arial"/>
              <a:sym typeface="Arial"/>
            </a:endParaRPr>
          </a:p>
        </p:txBody>
      </p:sp>
      <p:sp>
        <p:nvSpPr>
          <p:cNvPr id="771" name="Google Shape;771;g32f3481b8e5_0_20"/>
          <p:cNvSpPr txBox="1"/>
          <p:nvPr/>
        </p:nvSpPr>
        <p:spPr>
          <a:xfrm>
            <a:off x="3447575" y="367425"/>
            <a:ext cx="5071200" cy="948900"/>
          </a:xfrm>
          <a:prstGeom prst="rect">
            <a:avLst/>
          </a:prstGeom>
          <a:noFill/>
          <a:ln>
            <a:noFill/>
          </a:ln>
        </p:spPr>
        <p:txBody>
          <a:bodyPr spcFirstLastPara="1" wrap="square" lIns="91425" tIns="45700" rIns="91425" bIns="45700" anchor="t" anchorCtr="0">
            <a:noAutofit/>
          </a:bodyPr>
          <a:lstStyle/>
          <a:p>
            <a:pPr marL="76200" marR="76200" lvl="0" indent="0" algn="ctr" rtl="0">
              <a:lnSpc>
                <a:spcPct val="115000"/>
              </a:lnSpc>
              <a:spcBef>
                <a:spcPts val="0"/>
              </a:spcBef>
              <a:spcAft>
                <a:spcPts val="0"/>
              </a:spcAft>
              <a:buClr>
                <a:srgbClr val="000000"/>
              </a:buClr>
              <a:buSzPts val="275"/>
              <a:buFont typeface="Arial"/>
              <a:buNone/>
            </a:pPr>
            <a:r>
              <a:rPr lang="en" sz="4500" b="1">
                <a:solidFill>
                  <a:schemeClr val="dk1"/>
                </a:solidFill>
                <a:latin typeface="Century Gothic"/>
                <a:ea typeface="Century Gothic"/>
                <a:cs typeface="Century Gothic"/>
                <a:sym typeface="Century Gothic"/>
              </a:rPr>
              <a:t>Discussion</a:t>
            </a:r>
            <a:endParaRPr sz="4500" b="1" i="0" u="none" strike="noStrike" cap="none">
              <a:solidFill>
                <a:schemeClr val="dk1"/>
              </a:solidFill>
              <a:latin typeface="Century Gothic"/>
              <a:ea typeface="Century Gothic"/>
              <a:cs typeface="Century Gothic"/>
              <a:sym typeface="Century Gothic"/>
            </a:endParaRPr>
          </a:p>
        </p:txBody>
      </p:sp>
      <p:pic>
        <p:nvPicPr>
          <p:cNvPr id="772" name="Google Shape;772;g32f3481b8e5_0_20"/>
          <p:cNvPicPr preferRelativeResize="0"/>
          <p:nvPr/>
        </p:nvPicPr>
        <p:blipFill rotWithShape="1">
          <a:blip r:embed="rId3">
            <a:alphaModFix/>
          </a:blip>
          <a:srcRect l="17570" r="17570"/>
          <a:stretch/>
        </p:blipFill>
        <p:spPr>
          <a:xfrm>
            <a:off x="-62900" y="0"/>
            <a:ext cx="3132064" cy="51435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773" name="Google Shape;773;g32f3481b8e5_0_20"/>
          <p:cNvSpPr/>
          <p:nvPr/>
        </p:nvSpPr>
        <p:spPr>
          <a:xfrm rot="10800000" flipH="1">
            <a:off x="3585314" y="1179788"/>
            <a:ext cx="4630817" cy="16185"/>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74" name="Google Shape;774;g32f3481b8e5_0_20"/>
          <p:cNvPicPr preferRelativeResize="0"/>
          <p:nvPr/>
        </p:nvPicPr>
        <p:blipFill>
          <a:blip r:embed="rId4">
            <a:alphaModFix/>
          </a:blip>
          <a:stretch>
            <a:fillRect/>
          </a:stretch>
        </p:blipFill>
        <p:spPr>
          <a:xfrm>
            <a:off x="3753025" y="1488075"/>
            <a:ext cx="2095050" cy="2095050"/>
          </a:xfrm>
          <a:prstGeom prst="rect">
            <a:avLst/>
          </a:prstGeom>
          <a:noFill/>
          <a:ln>
            <a:noFill/>
          </a:ln>
        </p:spPr>
      </p:pic>
      <p:pic>
        <p:nvPicPr>
          <p:cNvPr id="775" name="Google Shape;775;g32f3481b8e5_0_20"/>
          <p:cNvPicPr preferRelativeResize="0"/>
          <p:nvPr/>
        </p:nvPicPr>
        <p:blipFill>
          <a:blip r:embed="rId5">
            <a:alphaModFix/>
          </a:blip>
          <a:stretch>
            <a:fillRect/>
          </a:stretch>
        </p:blipFill>
        <p:spPr>
          <a:xfrm>
            <a:off x="5878700" y="1488075"/>
            <a:ext cx="2095049" cy="2095049"/>
          </a:xfrm>
          <a:prstGeom prst="rect">
            <a:avLst/>
          </a:prstGeom>
          <a:noFill/>
          <a:ln>
            <a:noFill/>
          </a:ln>
        </p:spPr>
      </p:pic>
      <p:grpSp>
        <p:nvGrpSpPr>
          <p:cNvPr id="776" name="Google Shape;776;g32f3481b8e5_0_20"/>
          <p:cNvGrpSpPr/>
          <p:nvPr/>
        </p:nvGrpSpPr>
        <p:grpSpPr>
          <a:xfrm>
            <a:off x="114299" y="4580297"/>
            <a:ext cx="8866344" cy="453469"/>
            <a:chOff x="65313" y="4367865"/>
            <a:chExt cx="9038989" cy="665789"/>
          </a:xfrm>
        </p:grpSpPr>
        <p:pic>
          <p:nvPicPr>
            <p:cNvPr id="777" name="Google Shape;777;g32f3481b8e5_0_20"/>
            <p:cNvPicPr preferRelativeResize="0"/>
            <p:nvPr/>
          </p:nvPicPr>
          <p:blipFill rotWithShape="1">
            <a:blip r:embed="rId6">
              <a:alphaModFix/>
            </a:blip>
            <a:srcRect l="-4810" r="4809"/>
            <a:stretch/>
          </p:blipFill>
          <p:spPr>
            <a:xfrm>
              <a:off x="7716774" y="4367865"/>
              <a:ext cx="1387527" cy="665789"/>
            </a:xfrm>
            <a:prstGeom prst="rect">
              <a:avLst/>
            </a:prstGeom>
            <a:noFill/>
            <a:ln>
              <a:noFill/>
            </a:ln>
          </p:spPr>
        </p:pic>
        <p:grpSp>
          <p:nvGrpSpPr>
            <p:cNvPr id="778" name="Google Shape;778;g32f3481b8e5_0_20"/>
            <p:cNvGrpSpPr/>
            <p:nvPr/>
          </p:nvGrpSpPr>
          <p:grpSpPr>
            <a:xfrm>
              <a:off x="65313" y="4386418"/>
              <a:ext cx="7651464" cy="628677"/>
              <a:chOff x="392525" y="4397325"/>
              <a:chExt cx="8127750" cy="611375"/>
            </a:xfrm>
          </p:grpSpPr>
          <p:pic>
            <p:nvPicPr>
              <p:cNvPr id="779" name="Google Shape;779;g32f3481b8e5_0_20" descr="A logo with blue and black text&#10;&#10;Description automatically generated"/>
              <p:cNvPicPr preferRelativeResize="0"/>
              <p:nvPr/>
            </p:nvPicPr>
            <p:blipFill rotWithShape="1">
              <a:blip r:embed="rId7">
                <a:alphaModFix/>
              </a:blip>
              <a:srcRect/>
              <a:stretch/>
            </p:blipFill>
            <p:spPr>
              <a:xfrm>
                <a:off x="392525" y="4397325"/>
                <a:ext cx="2016465" cy="611375"/>
              </a:xfrm>
              <a:prstGeom prst="rect">
                <a:avLst/>
              </a:prstGeom>
              <a:noFill/>
              <a:ln>
                <a:noFill/>
              </a:ln>
            </p:spPr>
          </p:pic>
          <p:pic>
            <p:nvPicPr>
              <p:cNvPr id="780" name="Google Shape;780;g32f3481b8e5_0_20" descr="A blue and black logo&#10;&#10;Description automatically generated"/>
              <p:cNvPicPr preferRelativeResize="0"/>
              <p:nvPr/>
            </p:nvPicPr>
            <p:blipFill rotWithShape="1">
              <a:blip r:embed="rId8">
                <a:alphaModFix/>
              </a:blip>
              <a:srcRect/>
              <a:stretch/>
            </p:blipFill>
            <p:spPr>
              <a:xfrm>
                <a:off x="6510568" y="4444172"/>
                <a:ext cx="2009707" cy="517652"/>
              </a:xfrm>
              <a:prstGeom prst="rect">
                <a:avLst/>
              </a:prstGeom>
              <a:noFill/>
              <a:ln>
                <a:noFill/>
              </a:ln>
            </p:spPr>
          </p:pic>
          <p:pic>
            <p:nvPicPr>
              <p:cNvPr id="781" name="Google Shape;781;g32f3481b8e5_0_20" descr="A close-up of a logo&#10;&#10;Description automatically generated"/>
              <p:cNvPicPr preferRelativeResize="0"/>
              <p:nvPr/>
            </p:nvPicPr>
            <p:blipFill rotWithShape="1">
              <a:blip r:embed="rId9">
                <a:alphaModFix/>
              </a:blip>
              <a:srcRect/>
              <a:stretch/>
            </p:blipFill>
            <p:spPr>
              <a:xfrm>
                <a:off x="3896904" y="4444174"/>
                <a:ext cx="2570052" cy="517650"/>
              </a:xfrm>
              <a:prstGeom prst="rect">
                <a:avLst/>
              </a:prstGeom>
              <a:noFill/>
              <a:ln>
                <a:noFill/>
              </a:ln>
            </p:spPr>
          </p:pic>
          <p:pic>
            <p:nvPicPr>
              <p:cNvPr id="782" name="Google Shape;782;g32f3481b8e5_0_20"/>
              <p:cNvPicPr preferRelativeResize="0"/>
              <p:nvPr/>
            </p:nvPicPr>
            <p:blipFill>
              <a:blip r:embed="rId10">
                <a:alphaModFix/>
              </a:blip>
              <a:stretch>
                <a:fillRect/>
              </a:stretch>
            </p:blipFill>
            <p:spPr>
              <a:xfrm>
                <a:off x="2452602" y="4397325"/>
                <a:ext cx="1400700" cy="611375"/>
              </a:xfrm>
              <a:prstGeom prst="rect">
                <a:avLst/>
              </a:prstGeom>
              <a:noFill/>
              <a:ln>
                <a:noFill/>
              </a:ln>
            </p:spPr>
          </p:pic>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g334b96aecc7_0_96"/>
          <p:cNvSpPr txBox="1">
            <a:spLocks noGrp="1"/>
          </p:cNvSpPr>
          <p:nvPr>
            <p:ph type="title"/>
          </p:nvPr>
        </p:nvSpPr>
        <p:spPr>
          <a:xfrm>
            <a:off x="360750" y="326550"/>
            <a:ext cx="84225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700"/>
              <a:buFont typeface="Century Gothic"/>
              <a:buNone/>
            </a:pPr>
            <a:r>
              <a:rPr lang="en" sz="2500" b="1">
                <a:latin typeface="Century Gothic"/>
                <a:ea typeface="Century Gothic"/>
                <a:cs typeface="Century Gothic"/>
                <a:sym typeface="Century Gothic"/>
              </a:rPr>
              <a:t>Cultural Roots &amp; Westernization</a:t>
            </a:r>
            <a:endParaRPr sz="2500" b="1">
              <a:latin typeface="Century Gothic"/>
              <a:ea typeface="Century Gothic"/>
              <a:cs typeface="Century Gothic"/>
              <a:sym typeface="Century Gothic"/>
            </a:endParaRPr>
          </a:p>
        </p:txBody>
      </p:sp>
      <p:sp>
        <p:nvSpPr>
          <p:cNvPr id="240" name="Google Shape;240;g334b96aecc7_0_96"/>
          <p:cNvSpPr txBox="1"/>
          <p:nvPr/>
        </p:nvSpPr>
        <p:spPr>
          <a:xfrm>
            <a:off x="294775" y="1312950"/>
            <a:ext cx="57852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SzPts val="1100"/>
              <a:buNone/>
            </a:pPr>
            <a:r>
              <a:rPr lang="en" sz="1700" b="1">
                <a:solidFill>
                  <a:srgbClr val="333333"/>
                </a:solidFill>
                <a:highlight>
                  <a:schemeClr val="lt1"/>
                </a:highlight>
                <a:latin typeface="Century Gothic"/>
                <a:ea typeface="Century Gothic"/>
                <a:cs typeface="Century Gothic"/>
                <a:sym typeface="Century Gothic"/>
              </a:rPr>
              <a:t>It is our job to acknowledge and respect the wisdom  of the cultures that have shared their tools of healing and medicine with the world. </a:t>
            </a:r>
            <a:endParaRPr sz="2200">
              <a:solidFill>
                <a:srgbClr val="333333"/>
              </a:solidFill>
              <a:highlight>
                <a:srgbClr val="FFFFFF"/>
              </a:highlight>
              <a:latin typeface="Century Gothic"/>
              <a:ea typeface="Century Gothic"/>
              <a:cs typeface="Century Gothic"/>
              <a:sym typeface="Century Gothic"/>
            </a:endParaRPr>
          </a:p>
        </p:txBody>
      </p:sp>
      <p:sp>
        <p:nvSpPr>
          <p:cNvPr id="241" name="Google Shape;241;g334b96aecc7_0_96"/>
          <p:cNvSpPr txBox="1"/>
          <p:nvPr/>
        </p:nvSpPr>
        <p:spPr>
          <a:xfrm>
            <a:off x="257850" y="4222400"/>
            <a:ext cx="8422500" cy="8619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100">
                <a:solidFill>
                  <a:srgbClr val="333333"/>
                </a:solidFill>
                <a:highlight>
                  <a:srgbClr val="FFFFFF"/>
                </a:highlight>
                <a:latin typeface="Century Gothic"/>
                <a:ea typeface="Century Gothic"/>
                <a:cs typeface="Century Gothic"/>
                <a:sym typeface="Century Gothic"/>
              </a:rPr>
              <a:t>George JR, Michaels TI, Sevelius J, Williams MT. The psychedelic renaissance and the limitations of a White-dominant medical framework: a call for indigenous and ethnic minority inclusion. J Psychedelic Stud. 2020;4:4–15.</a:t>
            </a:r>
            <a:endParaRPr sz="1100">
              <a:solidFill>
                <a:srgbClr val="333333"/>
              </a:solidFill>
              <a:highlight>
                <a:srgbClr val="FFFFFF"/>
              </a:highlight>
              <a:latin typeface="Century Gothic"/>
              <a:ea typeface="Century Gothic"/>
              <a:cs typeface="Century Gothic"/>
              <a:sym typeface="Century Gothic"/>
            </a:endParaRPr>
          </a:p>
          <a:p>
            <a:pPr marL="0" marR="0" lvl="0" indent="0" algn="l" rtl="0">
              <a:spcBef>
                <a:spcPts val="0"/>
              </a:spcBef>
              <a:spcAft>
                <a:spcPts val="0"/>
              </a:spcAft>
              <a:buNone/>
            </a:pPr>
            <a:r>
              <a:rPr lang="en" sz="1100">
                <a:solidFill>
                  <a:srgbClr val="333333"/>
                </a:solidFill>
                <a:highlight>
                  <a:srgbClr val="FFFFFF"/>
                </a:highlight>
                <a:latin typeface="Century Gothic"/>
                <a:ea typeface="Century Gothic"/>
                <a:cs typeface="Century Gothic"/>
                <a:sym typeface="Century Gothic"/>
              </a:rPr>
              <a:t>Michaels TI, Purdon J, Collins A, Williams MT. Inclusion of people of color in psychedelic-assisted psychotherapy: a review of the literature. BMC Psychiatry. 2018;18:1–9.</a:t>
            </a:r>
            <a:endParaRPr sz="1100">
              <a:solidFill>
                <a:srgbClr val="333333"/>
              </a:solidFill>
              <a:highlight>
                <a:srgbClr val="FFFFFF"/>
              </a:highlight>
              <a:latin typeface="Century Gothic"/>
              <a:ea typeface="Century Gothic"/>
              <a:cs typeface="Century Gothic"/>
              <a:sym typeface="Century Gothic"/>
            </a:endParaRPr>
          </a:p>
        </p:txBody>
      </p:sp>
      <p:pic>
        <p:nvPicPr>
          <p:cNvPr id="242" name="Google Shape;242;g334b96aecc7_0_96"/>
          <p:cNvPicPr preferRelativeResize="0"/>
          <p:nvPr/>
        </p:nvPicPr>
        <p:blipFill rotWithShape="1">
          <a:blip r:embed="rId3">
            <a:alphaModFix/>
          </a:blip>
          <a:srcRect/>
          <a:stretch/>
        </p:blipFill>
        <p:spPr>
          <a:xfrm>
            <a:off x="6227548" y="963475"/>
            <a:ext cx="2546250" cy="2515200"/>
          </a:xfrm>
          <a:prstGeom prst="rect">
            <a:avLst/>
          </a:prstGeom>
          <a:noFill/>
          <a:ln>
            <a:noFill/>
          </a:ln>
        </p:spPr>
      </p:pic>
      <p:sp>
        <p:nvSpPr>
          <p:cNvPr id="243" name="Google Shape;243;g334b96aecc7_0_96"/>
          <p:cNvSpPr txBox="1"/>
          <p:nvPr/>
        </p:nvSpPr>
        <p:spPr>
          <a:xfrm>
            <a:off x="353875" y="2576925"/>
            <a:ext cx="57852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333333"/>
                </a:solidFill>
                <a:highlight>
                  <a:schemeClr val="lt1"/>
                </a:highlight>
                <a:latin typeface="Century Gothic"/>
                <a:ea typeface="Century Gothic"/>
                <a:cs typeface="Century Gothic"/>
                <a:sym typeface="Century Gothic"/>
              </a:rPr>
              <a:t>“There is a lack of diversity within the field of psychedelic researchers, with Indigenous people and people of color underrepresented both as researchers, therapists, and participants in studies.”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3"/>
                                        </p:tgtEl>
                                        <p:attrNameLst>
                                          <p:attrName>style.visibility</p:attrName>
                                        </p:attrNameLst>
                                      </p:cBhvr>
                                      <p:to>
                                        <p:strVal val="visible"/>
                                      </p:to>
                                    </p:set>
                                    <p:animEffect transition="in" filter="fade">
                                      <p:cBhvr>
                                        <p:cTn id="15" dur="1000"/>
                                        <p:tgtEl>
                                          <p:spTgt spid="24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42"/>
                                        </p:tgtEl>
                                        <p:attrNameLst>
                                          <p:attrName>style.visibility</p:attrName>
                                        </p:attrNameLst>
                                      </p:cBhvr>
                                      <p:to>
                                        <p:strVal val="visible"/>
                                      </p:to>
                                    </p:set>
                                    <p:anim calcmode="lin" valueType="num">
                                      <p:cBhvr additive="base">
                                        <p:cTn id="20" dur="1000"/>
                                        <p:tgtEl>
                                          <p:spTgt spid="242"/>
                                        </p:tgtEl>
                                        <p:attrNameLst>
                                          <p:attrName>ppt_w</p:attrName>
                                        </p:attrNameLst>
                                      </p:cBhvr>
                                      <p:tavLst>
                                        <p:tav tm="0">
                                          <p:val>
                                            <p:strVal val="0"/>
                                          </p:val>
                                        </p:tav>
                                        <p:tav tm="100000">
                                          <p:val>
                                            <p:strVal val="#ppt_w"/>
                                          </p:val>
                                        </p:tav>
                                      </p:tavLst>
                                    </p:anim>
                                    <p:anim calcmode="lin" valueType="num">
                                      <p:cBhvr additive="base">
                                        <p:cTn id="21" dur="1000"/>
                                        <p:tgtEl>
                                          <p:spTgt spid="24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g334b96aecc7_0_40"/>
          <p:cNvSpPr txBox="1">
            <a:spLocks noGrp="1"/>
          </p:cNvSpPr>
          <p:nvPr>
            <p:ph type="title"/>
          </p:nvPr>
        </p:nvSpPr>
        <p:spPr>
          <a:xfrm>
            <a:off x="3056850" y="310775"/>
            <a:ext cx="2577000" cy="798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Century Gothic"/>
                <a:ea typeface="Century Gothic"/>
                <a:cs typeface="Century Gothic"/>
                <a:sym typeface="Century Gothic"/>
              </a:rPr>
              <a:t>Agenda</a:t>
            </a:r>
            <a:endParaRPr b="1">
              <a:latin typeface="Century Gothic"/>
              <a:ea typeface="Century Gothic"/>
              <a:cs typeface="Century Gothic"/>
              <a:sym typeface="Century Gothic"/>
            </a:endParaRPr>
          </a:p>
        </p:txBody>
      </p:sp>
      <p:sp>
        <p:nvSpPr>
          <p:cNvPr id="249" name="Google Shape;249;g334b96aecc7_0_40"/>
          <p:cNvSpPr txBox="1">
            <a:spLocks noGrp="1"/>
          </p:cNvSpPr>
          <p:nvPr>
            <p:ph type="body" idx="1"/>
          </p:nvPr>
        </p:nvSpPr>
        <p:spPr>
          <a:xfrm>
            <a:off x="2858025" y="1406275"/>
            <a:ext cx="3935400" cy="2432100"/>
          </a:xfrm>
          <a:prstGeom prst="rect">
            <a:avLst/>
          </a:prstGeom>
        </p:spPr>
        <p:txBody>
          <a:bodyPr spcFirstLastPara="1" wrap="square" lIns="68575" tIns="34275" rIns="68575" bIns="34275" anchor="t" anchorCtr="0">
            <a:normAutofit lnSpcReduction="10000"/>
          </a:bodyPr>
          <a:lstStyle/>
          <a:p>
            <a:pPr marL="457200" lvl="0" indent="-457200" algn="l" rtl="0">
              <a:spcBef>
                <a:spcPts val="800"/>
              </a:spcBef>
              <a:spcAft>
                <a:spcPts val="0"/>
              </a:spcAft>
              <a:buNone/>
            </a:pPr>
            <a:r>
              <a:rPr lang="en" b="1">
                <a:latin typeface="Century Gothic"/>
                <a:ea typeface="Century Gothic"/>
                <a:cs typeface="Century Gothic"/>
                <a:sym typeface="Century Gothic"/>
              </a:rPr>
              <a:t>I.	Toxicity, hospitalizations from psychedelics</a:t>
            </a:r>
            <a:endParaRPr b="1">
              <a:latin typeface="Century Gothic"/>
              <a:ea typeface="Century Gothic"/>
              <a:cs typeface="Century Gothic"/>
              <a:sym typeface="Century Gothic"/>
            </a:endParaRPr>
          </a:p>
          <a:p>
            <a:pPr marL="0" lvl="0" indent="0" algn="l" rtl="0">
              <a:spcBef>
                <a:spcPts val="800"/>
              </a:spcBef>
              <a:spcAft>
                <a:spcPts val="0"/>
              </a:spcAft>
              <a:buNone/>
            </a:pPr>
            <a:r>
              <a:rPr lang="en" b="1">
                <a:latin typeface="Century Gothic"/>
                <a:ea typeface="Century Gothic"/>
                <a:cs typeface="Century Gothic"/>
                <a:sym typeface="Century Gothic"/>
              </a:rPr>
              <a:t>II.	Ketamine &amp; MDMA</a:t>
            </a:r>
            <a:endParaRPr b="1">
              <a:latin typeface="Century Gothic"/>
              <a:ea typeface="Century Gothic"/>
              <a:cs typeface="Century Gothic"/>
              <a:sym typeface="Century Gothic"/>
            </a:endParaRPr>
          </a:p>
          <a:p>
            <a:pPr marL="0" lvl="0" indent="0" algn="l" rtl="0">
              <a:spcBef>
                <a:spcPts val="800"/>
              </a:spcBef>
              <a:spcAft>
                <a:spcPts val="0"/>
              </a:spcAft>
              <a:buNone/>
            </a:pPr>
            <a:r>
              <a:rPr lang="en" b="1">
                <a:latin typeface="Century Gothic"/>
                <a:ea typeface="Century Gothic"/>
                <a:cs typeface="Century Gothic"/>
                <a:sym typeface="Century Gothic"/>
              </a:rPr>
              <a:t>III.	Psilocybin &amp; Ayahuasca</a:t>
            </a:r>
            <a:endParaRPr b="1">
              <a:latin typeface="Century Gothic"/>
              <a:ea typeface="Century Gothic"/>
              <a:cs typeface="Century Gothic"/>
              <a:sym typeface="Century Gothic"/>
            </a:endParaRPr>
          </a:p>
          <a:p>
            <a:pPr marL="457200" lvl="0" indent="-457200" algn="l" rtl="0">
              <a:spcBef>
                <a:spcPts val="800"/>
              </a:spcBef>
              <a:spcAft>
                <a:spcPts val="0"/>
              </a:spcAft>
              <a:buNone/>
            </a:pPr>
            <a:r>
              <a:rPr lang="en" b="1">
                <a:latin typeface="Century Gothic"/>
                <a:ea typeface="Century Gothic"/>
                <a:cs typeface="Century Gothic"/>
                <a:sym typeface="Century Gothic"/>
              </a:rPr>
              <a:t>IV.	Compare &amp; contrast </a:t>
            </a:r>
            <a:endParaRPr b="1">
              <a:latin typeface="Century Gothic"/>
              <a:ea typeface="Century Gothic"/>
              <a:cs typeface="Century Gothic"/>
              <a:sym typeface="Century Gothic"/>
            </a:endParaRPr>
          </a:p>
          <a:p>
            <a:pPr marL="0" lvl="0" indent="0" algn="l" rtl="0">
              <a:spcBef>
                <a:spcPts val="800"/>
              </a:spcBef>
              <a:spcAft>
                <a:spcPts val="0"/>
              </a:spcAft>
              <a:buNone/>
            </a:pPr>
            <a:r>
              <a:rPr lang="en" b="1">
                <a:latin typeface="Century Gothic"/>
                <a:ea typeface="Century Gothic"/>
                <a:cs typeface="Century Gothic"/>
                <a:sym typeface="Century Gothic"/>
              </a:rPr>
              <a:t>V.	The patient experience</a:t>
            </a:r>
            <a:endParaRPr b="1">
              <a:latin typeface="Century Gothic"/>
              <a:ea typeface="Century Gothic"/>
              <a:cs typeface="Century Gothic"/>
              <a:sym typeface="Century Gothic"/>
            </a:endParaRPr>
          </a:p>
          <a:p>
            <a:pPr marL="0" lvl="0" indent="0" algn="l" rtl="0">
              <a:spcBef>
                <a:spcPts val="800"/>
              </a:spcBef>
              <a:spcAft>
                <a:spcPts val="0"/>
              </a:spcAft>
              <a:buNone/>
            </a:pPr>
            <a:r>
              <a:rPr lang="en" b="1">
                <a:latin typeface="Century Gothic"/>
                <a:ea typeface="Century Gothic"/>
                <a:cs typeface="Century Gothic"/>
                <a:sym typeface="Century Gothic"/>
              </a:rPr>
              <a:t>VI.	Moderated Q &amp; A</a:t>
            </a:r>
            <a:endParaRPr b="1">
              <a:latin typeface="Century Gothic"/>
              <a:ea typeface="Century Gothic"/>
              <a:cs typeface="Century Gothic"/>
              <a:sym typeface="Century Gothic"/>
            </a:endParaRPr>
          </a:p>
        </p:txBody>
      </p:sp>
      <p:grpSp>
        <p:nvGrpSpPr>
          <p:cNvPr id="250" name="Google Shape;250;g334b96aecc7_0_40"/>
          <p:cNvGrpSpPr/>
          <p:nvPr/>
        </p:nvGrpSpPr>
        <p:grpSpPr>
          <a:xfrm>
            <a:off x="114299" y="4580297"/>
            <a:ext cx="8866344" cy="453469"/>
            <a:chOff x="65313" y="4367865"/>
            <a:chExt cx="9038989" cy="665789"/>
          </a:xfrm>
        </p:grpSpPr>
        <p:pic>
          <p:nvPicPr>
            <p:cNvPr id="251" name="Google Shape;251;g334b96aecc7_0_40"/>
            <p:cNvPicPr preferRelativeResize="0"/>
            <p:nvPr/>
          </p:nvPicPr>
          <p:blipFill rotWithShape="1">
            <a:blip r:embed="rId4">
              <a:alphaModFix/>
            </a:blip>
            <a:srcRect l="-4810" r="4809"/>
            <a:stretch/>
          </p:blipFill>
          <p:spPr>
            <a:xfrm>
              <a:off x="7716774" y="4367865"/>
              <a:ext cx="1387527" cy="665789"/>
            </a:xfrm>
            <a:prstGeom prst="rect">
              <a:avLst/>
            </a:prstGeom>
            <a:noFill/>
            <a:ln>
              <a:noFill/>
            </a:ln>
          </p:spPr>
        </p:pic>
        <p:grpSp>
          <p:nvGrpSpPr>
            <p:cNvPr id="252" name="Google Shape;252;g334b96aecc7_0_40"/>
            <p:cNvGrpSpPr/>
            <p:nvPr/>
          </p:nvGrpSpPr>
          <p:grpSpPr>
            <a:xfrm>
              <a:off x="65313" y="4386418"/>
              <a:ext cx="7651464" cy="628677"/>
              <a:chOff x="392525" y="4397325"/>
              <a:chExt cx="8127750" cy="611375"/>
            </a:xfrm>
          </p:grpSpPr>
          <p:pic>
            <p:nvPicPr>
              <p:cNvPr id="253" name="Google Shape;253;g334b96aecc7_0_40"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254" name="Google Shape;254;g334b96aecc7_0_40" descr="A blue and black logo&#10;&#10;Description automatically generated"/>
              <p:cNvPicPr preferRelativeResize="0"/>
              <p:nvPr/>
            </p:nvPicPr>
            <p:blipFill rotWithShape="1">
              <a:blip r:embed="rId6">
                <a:alphaModFix/>
              </a:blip>
              <a:srcRect/>
              <a:stretch/>
            </p:blipFill>
            <p:spPr>
              <a:xfrm>
                <a:off x="6510568" y="4444172"/>
                <a:ext cx="2009707" cy="517652"/>
              </a:xfrm>
              <a:prstGeom prst="rect">
                <a:avLst/>
              </a:prstGeom>
              <a:noFill/>
              <a:ln>
                <a:noFill/>
              </a:ln>
            </p:spPr>
          </p:pic>
          <p:pic>
            <p:nvPicPr>
              <p:cNvPr id="255" name="Google Shape;255;g334b96aecc7_0_40" descr="A close-up of a logo&#10;&#10;Description automatically generated"/>
              <p:cNvPicPr preferRelativeResize="0"/>
              <p:nvPr/>
            </p:nvPicPr>
            <p:blipFill rotWithShape="1">
              <a:blip r:embed="rId7">
                <a:alphaModFix/>
              </a:blip>
              <a:srcRect/>
              <a:stretch/>
            </p:blipFill>
            <p:spPr>
              <a:xfrm>
                <a:off x="3896904" y="4444174"/>
                <a:ext cx="2570052" cy="517650"/>
              </a:xfrm>
              <a:prstGeom prst="rect">
                <a:avLst/>
              </a:prstGeom>
              <a:noFill/>
              <a:ln>
                <a:noFill/>
              </a:ln>
            </p:spPr>
          </p:pic>
          <p:pic>
            <p:nvPicPr>
              <p:cNvPr id="256" name="Google Shape;256;g334b96aecc7_0_40"/>
              <p:cNvPicPr preferRelativeResize="0"/>
              <p:nvPr/>
            </p:nvPicPr>
            <p:blipFill>
              <a:blip r:embed="rId8">
                <a:alphaModFix/>
              </a:blip>
              <a:stretch>
                <a:fillRect/>
              </a:stretch>
            </p:blipFill>
            <p:spPr>
              <a:xfrm>
                <a:off x="2452602" y="4397325"/>
                <a:ext cx="1400700" cy="611375"/>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anim calcmode="lin" valueType="num">
                                      <p:cBhvr additive="base">
                                        <p:cTn id="7" dur="1000"/>
                                        <p:tgtEl>
                                          <p:spTgt spid="249">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49">
                                            <p:txEl>
                                              <p:pRg st="1" end="1"/>
                                            </p:txEl>
                                          </p:spTgt>
                                        </p:tgtEl>
                                        <p:attrNameLst>
                                          <p:attrName>style.visibility</p:attrName>
                                        </p:attrNameLst>
                                      </p:cBhvr>
                                      <p:to>
                                        <p:strVal val="visible"/>
                                      </p:to>
                                    </p:set>
                                    <p:anim calcmode="lin" valueType="num">
                                      <p:cBhvr additive="base">
                                        <p:cTn id="12" dur="1000"/>
                                        <p:tgtEl>
                                          <p:spTgt spid="249">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49">
                                            <p:txEl>
                                              <p:pRg st="2" end="2"/>
                                            </p:txEl>
                                          </p:spTgt>
                                        </p:tgtEl>
                                        <p:attrNameLst>
                                          <p:attrName>style.visibility</p:attrName>
                                        </p:attrNameLst>
                                      </p:cBhvr>
                                      <p:to>
                                        <p:strVal val="visible"/>
                                      </p:to>
                                    </p:set>
                                    <p:anim calcmode="lin" valueType="num">
                                      <p:cBhvr additive="base">
                                        <p:cTn id="17" dur="1000"/>
                                        <p:tgtEl>
                                          <p:spTgt spid="249">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49">
                                            <p:txEl>
                                              <p:pRg st="3" end="3"/>
                                            </p:txEl>
                                          </p:spTgt>
                                        </p:tgtEl>
                                        <p:attrNameLst>
                                          <p:attrName>style.visibility</p:attrName>
                                        </p:attrNameLst>
                                      </p:cBhvr>
                                      <p:to>
                                        <p:strVal val="visible"/>
                                      </p:to>
                                    </p:set>
                                    <p:anim calcmode="lin" valueType="num">
                                      <p:cBhvr additive="base">
                                        <p:cTn id="22" dur="1000"/>
                                        <p:tgtEl>
                                          <p:spTgt spid="249">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49">
                                            <p:txEl>
                                              <p:pRg st="4" end="4"/>
                                            </p:txEl>
                                          </p:spTgt>
                                        </p:tgtEl>
                                        <p:attrNameLst>
                                          <p:attrName>style.visibility</p:attrName>
                                        </p:attrNameLst>
                                      </p:cBhvr>
                                      <p:to>
                                        <p:strVal val="visible"/>
                                      </p:to>
                                    </p:set>
                                    <p:anim calcmode="lin" valueType="num">
                                      <p:cBhvr additive="base">
                                        <p:cTn id="27" dur="1000"/>
                                        <p:tgtEl>
                                          <p:spTgt spid="249">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49">
                                            <p:txEl>
                                              <p:pRg st="5" end="5"/>
                                            </p:txEl>
                                          </p:spTgt>
                                        </p:tgtEl>
                                        <p:attrNameLst>
                                          <p:attrName>style.visibility</p:attrName>
                                        </p:attrNameLst>
                                      </p:cBhvr>
                                      <p:to>
                                        <p:strVal val="visible"/>
                                      </p:to>
                                    </p:set>
                                    <p:anim calcmode="lin" valueType="num">
                                      <p:cBhvr additive="base">
                                        <p:cTn id="32" dur="1000"/>
                                        <p:tgtEl>
                                          <p:spTgt spid="249">
                                            <p:txEl>
                                              <p:pRg st="5" end="5"/>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
        <p:nvSpPr>
          <p:cNvPr id="261" name="Google Shape;261;g334b96aecc7_0_116"/>
          <p:cNvSpPr txBox="1">
            <a:spLocks noGrp="1"/>
          </p:cNvSpPr>
          <p:nvPr>
            <p:ph type="title"/>
          </p:nvPr>
        </p:nvSpPr>
        <p:spPr>
          <a:xfrm>
            <a:off x="628650" y="273846"/>
            <a:ext cx="7886700" cy="383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1600">
                <a:solidFill>
                  <a:schemeClr val="lt1"/>
                </a:solidFill>
                <a:latin typeface="Century Gothic"/>
                <a:ea typeface="Century Gothic"/>
                <a:cs typeface="Century Gothic"/>
                <a:sym typeface="Century Gothic"/>
              </a:rPr>
              <a:t>Hold these patients in your mind</a:t>
            </a:r>
            <a:endParaRPr>
              <a:solidFill>
                <a:schemeClr val="lt1"/>
              </a:solidFill>
              <a:latin typeface="Century Gothic"/>
              <a:ea typeface="Century Gothic"/>
              <a:cs typeface="Century Gothic"/>
              <a:sym typeface="Century Gothic"/>
            </a:endParaRPr>
          </a:p>
        </p:txBody>
      </p:sp>
      <p:sp>
        <p:nvSpPr>
          <p:cNvPr id="262" name="Google Shape;262;g334b96aecc7_0_116"/>
          <p:cNvSpPr txBox="1">
            <a:spLocks noGrp="1"/>
          </p:cNvSpPr>
          <p:nvPr>
            <p:ph type="body" idx="1"/>
          </p:nvPr>
        </p:nvSpPr>
        <p:spPr>
          <a:xfrm>
            <a:off x="325925" y="889300"/>
            <a:ext cx="2032800" cy="37470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00000"/>
              </a:lnSpc>
              <a:spcBef>
                <a:spcPts val="800"/>
              </a:spcBef>
              <a:spcAft>
                <a:spcPts val="0"/>
              </a:spcAft>
              <a:buNone/>
            </a:pPr>
            <a:r>
              <a:rPr lang="en" sz="1600" b="1">
                <a:solidFill>
                  <a:schemeClr val="lt1"/>
                </a:solidFill>
              </a:rPr>
              <a:t>Peter</a:t>
            </a:r>
            <a:r>
              <a:rPr lang="en" sz="1600">
                <a:solidFill>
                  <a:schemeClr val="lt1"/>
                </a:solidFill>
              </a:rPr>
              <a:t> </a:t>
            </a:r>
            <a:endParaRPr sz="1600">
              <a:solidFill>
                <a:schemeClr val="lt1"/>
              </a:solidFill>
            </a:endParaRPr>
          </a:p>
          <a:p>
            <a:pPr marL="0" lvl="0" indent="0" algn="l" rtl="0">
              <a:lnSpc>
                <a:spcPct val="100000"/>
              </a:lnSpc>
              <a:spcBef>
                <a:spcPts val="800"/>
              </a:spcBef>
              <a:spcAft>
                <a:spcPts val="0"/>
              </a:spcAft>
              <a:buNone/>
            </a:pPr>
            <a:r>
              <a:rPr lang="en" sz="1600">
                <a:solidFill>
                  <a:schemeClr val="lt1"/>
                </a:solidFill>
              </a:rPr>
              <a:t>A 55 y veteran with severe combat - related PTSD and treatment-resistant depression.  </a:t>
            </a:r>
            <a:endParaRPr sz="1600">
              <a:solidFill>
                <a:schemeClr val="lt1"/>
              </a:solidFill>
            </a:endParaRPr>
          </a:p>
          <a:p>
            <a:pPr marL="0" lvl="0" indent="0" algn="l" rtl="0">
              <a:lnSpc>
                <a:spcPct val="100000"/>
              </a:lnSpc>
              <a:spcBef>
                <a:spcPts val="800"/>
              </a:spcBef>
              <a:spcAft>
                <a:spcPts val="0"/>
              </a:spcAft>
              <a:buNone/>
            </a:pPr>
            <a:endParaRPr sz="1600">
              <a:solidFill>
                <a:schemeClr val="lt1"/>
              </a:solidFill>
            </a:endParaRPr>
          </a:p>
          <a:p>
            <a:pPr marL="0" lvl="0" indent="0" algn="l" rtl="0">
              <a:lnSpc>
                <a:spcPct val="100000"/>
              </a:lnSpc>
              <a:spcBef>
                <a:spcPts val="800"/>
              </a:spcBef>
              <a:spcAft>
                <a:spcPts val="0"/>
              </a:spcAft>
              <a:buNone/>
            </a:pPr>
            <a:r>
              <a:rPr lang="en" sz="1600">
                <a:solidFill>
                  <a:schemeClr val="lt1"/>
                </a:solidFill>
              </a:rPr>
              <a:t>Many medications have failed with minimal or only temporary benefit from therapy and lifestyle changes.</a:t>
            </a:r>
            <a:endParaRPr sz="1600">
              <a:solidFill>
                <a:schemeClr val="lt1"/>
              </a:solidFill>
            </a:endParaRPr>
          </a:p>
        </p:txBody>
      </p:sp>
      <p:sp>
        <p:nvSpPr>
          <p:cNvPr id="263" name="Google Shape;263;g334b96aecc7_0_116"/>
          <p:cNvSpPr txBox="1">
            <a:spLocks noGrp="1"/>
          </p:cNvSpPr>
          <p:nvPr>
            <p:ph type="body" idx="1"/>
          </p:nvPr>
        </p:nvSpPr>
        <p:spPr>
          <a:xfrm>
            <a:off x="4753325" y="889300"/>
            <a:ext cx="1885200" cy="37470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00000"/>
              </a:lnSpc>
              <a:spcBef>
                <a:spcPts val="800"/>
              </a:spcBef>
              <a:spcAft>
                <a:spcPts val="0"/>
              </a:spcAft>
              <a:buNone/>
            </a:pPr>
            <a:r>
              <a:rPr lang="en" sz="1600" b="1">
                <a:solidFill>
                  <a:schemeClr val="lt1"/>
                </a:solidFill>
              </a:rPr>
              <a:t>Brian</a:t>
            </a:r>
            <a:endParaRPr sz="1600" b="1">
              <a:solidFill>
                <a:schemeClr val="lt1"/>
              </a:solidFill>
            </a:endParaRPr>
          </a:p>
          <a:p>
            <a:pPr marL="0" lvl="0" indent="0" algn="l" rtl="0">
              <a:lnSpc>
                <a:spcPct val="100000"/>
              </a:lnSpc>
              <a:spcBef>
                <a:spcPts val="800"/>
              </a:spcBef>
              <a:spcAft>
                <a:spcPts val="0"/>
              </a:spcAft>
              <a:buNone/>
            </a:pPr>
            <a:r>
              <a:rPr lang="en" sz="1641">
                <a:solidFill>
                  <a:schemeClr val="lt1"/>
                </a:solidFill>
              </a:rPr>
              <a:t>A 36 y with decades of depression impacting his relationship with wife and 2 children </a:t>
            </a:r>
            <a:endParaRPr sz="1641">
              <a:solidFill>
                <a:schemeClr val="lt1"/>
              </a:solidFill>
            </a:endParaRPr>
          </a:p>
          <a:p>
            <a:pPr marL="0" lvl="0" indent="0" algn="l" rtl="0">
              <a:lnSpc>
                <a:spcPct val="100000"/>
              </a:lnSpc>
              <a:spcBef>
                <a:spcPts val="800"/>
              </a:spcBef>
              <a:spcAft>
                <a:spcPts val="0"/>
              </a:spcAft>
              <a:buNone/>
            </a:pPr>
            <a:endParaRPr sz="1641">
              <a:solidFill>
                <a:schemeClr val="lt1"/>
              </a:solidFill>
            </a:endParaRPr>
          </a:p>
          <a:p>
            <a:pPr marL="0" lvl="0" indent="0" algn="l" rtl="0">
              <a:lnSpc>
                <a:spcPct val="100000"/>
              </a:lnSpc>
              <a:spcBef>
                <a:spcPts val="800"/>
              </a:spcBef>
              <a:spcAft>
                <a:spcPts val="0"/>
              </a:spcAft>
              <a:buNone/>
            </a:pPr>
            <a:r>
              <a:rPr lang="en" sz="1641">
                <a:solidFill>
                  <a:schemeClr val="lt1"/>
                </a:solidFill>
              </a:rPr>
              <a:t>He wants to try psilocybin after his friend had a good experience.</a:t>
            </a:r>
            <a:endParaRPr sz="1641">
              <a:solidFill>
                <a:schemeClr val="lt1"/>
              </a:solidFill>
            </a:endParaRPr>
          </a:p>
          <a:p>
            <a:pPr marL="0" lvl="0" indent="0" algn="l" rtl="0">
              <a:spcBef>
                <a:spcPts val="800"/>
              </a:spcBef>
              <a:spcAft>
                <a:spcPts val="0"/>
              </a:spcAft>
              <a:buNone/>
            </a:pPr>
            <a:endParaRPr sz="1600">
              <a:solidFill>
                <a:schemeClr val="lt1"/>
              </a:solidFill>
            </a:endParaRPr>
          </a:p>
        </p:txBody>
      </p:sp>
      <p:sp>
        <p:nvSpPr>
          <p:cNvPr id="264" name="Google Shape;264;g334b96aecc7_0_116"/>
          <p:cNvSpPr txBox="1">
            <a:spLocks noGrp="1"/>
          </p:cNvSpPr>
          <p:nvPr>
            <p:ph type="body" idx="1"/>
          </p:nvPr>
        </p:nvSpPr>
        <p:spPr>
          <a:xfrm>
            <a:off x="6797300" y="889300"/>
            <a:ext cx="1930200" cy="34986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00000"/>
              </a:lnSpc>
              <a:spcBef>
                <a:spcPts val="800"/>
              </a:spcBef>
              <a:spcAft>
                <a:spcPts val="0"/>
              </a:spcAft>
              <a:buNone/>
            </a:pPr>
            <a:r>
              <a:rPr lang="en" sz="1600" b="1">
                <a:solidFill>
                  <a:schemeClr val="lt1"/>
                </a:solidFill>
              </a:rPr>
              <a:t>Henry</a:t>
            </a:r>
            <a:endParaRPr sz="1600" b="1">
              <a:solidFill>
                <a:schemeClr val="lt1"/>
              </a:solidFill>
            </a:endParaRPr>
          </a:p>
          <a:p>
            <a:pPr marL="0" lvl="0" indent="0" algn="l" rtl="0">
              <a:lnSpc>
                <a:spcPct val="100000"/>
              </a:lnSpc>
              <a:spcBef>
                <a:spcPts val="800"/>
              </a:spcBef>
              <a:spcAft>
                <a:spcPts val="0"/>
              </a:spcAft>
              <a:buNone/>
            </a:pPr>
            <a:r>
              <a:rPr lang="en" sz="1600">
                <a:solidFill>
                  <a:schemeClr val="lt1"/>
                </a:solidFill>
              </a:rPr>
              <a:t>A 53 y going through divorce is feeling anxiety and depression. </a:t>
            </a:r>
            <a:endParaRPr sz="1600">
              <a:solidFill>
                <a:schemeClr val="lt1"/>
              </a:solidFill>
            </a:endParaRPr>
          </a:p>
          <a:p>
            <a:pPr marL="0" lvl="0" indent="0" algn="l" rtl="0">
              <a:lnSpc>
                <a:spcPct val="100000"/>
              </a:lnSpc>
              <a:spcBef>
                <a:spcPts val="800"/>
              </a:spcBef>
              <a:spcAft>
                <a:spcPts val="0"/>
              </a:spcAft>
              <a:buNone/>
            </a:pPr>
            <a:endParaRPr sz="1600">
              <a:solidFill>
                <a:schemeClr val="lt1"/>
              </a:solidFill>
            </a:endParaRPr>
          </a:p>
          <a:p>
            <a:pPr marL="0" lvl="0" indent="0" algn="l" rtl="0">
              <a:lnSpc>
                <a:spcPct val="100000"/>
              </a:lnSpc>
              <a:spcBef>
                <a:spcPts val="800"/>
              </a:spcBef>
              <a:spcAft>
                <a:spcPts val="0"/>
              </a:spcAft>
              <a:buNone/>
            </a:pPr>
            <a:r>
              <a:rPr lang="en" sz="1600">
                <a:solidFill>
                  <a:schemeClr val="lt1"/>
                </a:solidFill>
              </a:rPr>
              <a:t>He is curious about going away on an Ayahuasca retreat in South America and asks what you think of the idea.</a:t>
            </a:r>
            <a:endParaRPr sz="1600">
              <a:solidFill>
                <a:schemeClr val="lt1"/>
              </a:solidFill>
            </a:endParaRPr>
          </a:p>
        </p:txBody>
      </p:sp>
      <p:sp>
        <p:nvSpPr>
          <p:cNvPr id="265" name="Google Shape;265;g334b96aecc7_0_116"/>
          <p:cNvSpPr txBox="1">
            <a:spLocks noGrp="1"/>
          </p:cNvSpPr>
          <p:nvPr>
            <p:ph type="body" idx="1"/>
          </p:nvPr>
        </p:nvSpPr>
        <p:spPr>
          <a:xfrm>
            <a:off x="2562125" y="889300"/>
            <a:ext cx="1885200" cy="37470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1600" b="1">
                <a:solidFill>
                  <a:schemeClr val="lt1"/>
                </a:solidFill>
              </a:rPr>
              <a:t>Kate</a:t>
            </a:r>
            <a:endParaRPr sz="1600" b="1">
              <a:solidFill>
                <a:schemeClr val="lt1"/>
              </a:solidFill>
            </a:endParaRPr>
          </a:p>
          <a:p>
            <a:pPr marL="0" lvl="0" indent="0" algn="l" rtl="0">
              <a:lnSpc>
                <a:spcPct val="100000"/>
              </a:lnSpc>
              <a:spcBef>
                <a:spcPts val="800"/>
              </a:spcBef>
              <a:spcAft>
                <a:spcPts val="0"/>
              </a:spcAft>
              <a:buNone/>
            </a:pPr>
            <a:r>
              <a:rPr lang="en" sz="1600">
                <a:solidFill>
                  <a:schemeClr val="lt1"/>
                </a:solidFill>
              </a:rPr>
              <a:t>A 62 y with metastatic ovarian cancer struggles with accepting death and finding faith again.</a:t>
            </a:r>
            <a:endParaRPr sz="1600">
              <a:solidFill>
                <a:schemeClr val="lt1"/>
              </a:solidFill>
            </a:endParaRPr>
          </a:p>
          <a:p>
            <a:pPr marL="0" lvl="0" indent="0" algn="l" rtl="0">
              <a:lnSpc>
                <a:spcPct val="100000"/>
              </a:lnSpc>
              <a:spcBef>
                <a:spcPts val="800"/>
              </a:spcBef>
              <a:spcAft>
                <a:spcPts val="0"/>
              </a:spcAft>
              <a:buNone/>
            </a:pPr>
            <a:endParaRPr sz="1600">
              <a:solidFill>
                <a:schemeClr val="lt1"/>
              </a:solidFill>
            </a:endParaRPr>
          </a:p>
          <a:p>
            <a:pPr marL="0" lvl="0" indent="0" algn="l" rtl="0">
              <a:lnSpc>
                <a:spcPct val="100000"/>
              </a:lnSpc>
              <a:spcBef>
                <a:spcPts val="800"/>
              </a:spcBef>
              <a:spcAft>
                <a:spcPts val="0"/>
              </a:spcAft>
              <a:buNone/>
            </a:pPr>
            <a:r>
              <a:rPr lang="en" sz="1600">
                <a:solidFill>
                  <a:schemeClr val="lt1"/>
                </a:solidFill>
              </a:rPr>
              <a:t>She wants to try psilocybin after reading small trials showing strong benefit in palliative settings.</a:t>
            </a:r>
            <a:endParaRPr sz="1600">
              <a:solidFill>
                <a:schemeClr val="lt1"/>
              </a:solidFill>
            </a:endParaRPr>
          </a:p>
          <a:p>
            <a:pPr marL="0" lvl="0" indent="0" algn="l" rtl="0">
              <a:spcBef>
                <a:spcPts val="800"/>
              </a:spcBef>
              <a:spcAft>
                <a:spcPts val="0"/>
              </a:spcAft>
              <a:buNone/>
            </a:pPr>
            <a:endParaRPr sz="16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62"/>
                                        </p:tgtEl>
                                        <p:attrNameLst>
                                          <p:attrName>style.visibility</p:attrName>
                                        </p:attrNameLst>
                                      </p:cBhvr>
                                      <p:to>
                                        <p:strVal val="visible"/>
                                      </p:to>
                                    </p:set>
                                    <p:anim calcmode="lin" valueType="num">
                                      <p:cBhvr additive="base">
                                        <p:cTn id="12" dur="1000"/>
                                        <p:tgtEl>
                                          <p:spTgt spid="26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5"/>
                                        </p:tgtEl>
                                        <p:attrNameLst>
                                          <p:attrName>style.visibility</p:attrName>
                                        </p:attrNameLst>
                                      </p:cBhvr>
                                      <p:to>
                                        <p:strVal val="visible"/>
                                      </p:to>
                                    </p:set>
                                    <p:anim calcmode="lin" valueType="num">
                                      <p:cBhvr additive="base">
                                        <p:cTn id="17" dur="1000"/>
                                        <p:tgtEl>
                                          <p:spTgt spid="265"/>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63"/>
                                        </p:tgtEl>
                                        <p:attrNameLst>
                                          <p:attrName>style.visibility</p:attrName>
                                        </p:attrNameLst>
                                      </p:cBhvr>
                                      <p:to>
                                        <p:strVal val="visible"/>
                                      </p:to>
                                    </p:set>
                                    <p:anim calcmode="lin" valueType="num">
                                      <p:cBhvr additive="base">
                                        <p:cTn id="22" dur="1000"/>
                                        <p:tgtEl>
                                          <p:spTgt spid="263"/>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64"/>
                                        </p:tgtEl>
                                        <p:attrNameLst>
                                          <p:attrName>style.visibility</p:attrName>
                                        </p:attrNameLst>
                                      </p:cBhvr>
                                      <p:to>
                                        <p:strVal val="visible"/>
                                      </p:to>
                                    </p:set>
                                    <p:anim calcmode="lin" valueType="num">
                                      <p:cBhvr additive="base">
                                        <p:cTn id="27" dur="1000"/>
                                        <p:tgtEl>
                                          <p:spTgt spid="264"/>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pic>
        <p:nvPicPr>
          <p:cNvPr id="270" name="Google Shape;270;g334fc3538f3_1_96"/>
          <p:cNvPicPr preferRelativeResize="0"/>
          <p:nvPr/>
        </p:nvPicPr>
        <p:blipFill rotWithShape="1">
          <a:blip r:embed="rId3">
            <a:alphaModFix/>
          </a:blip>
          <a:srcRect/>
          <a:stretch/>
        </p:blipFill>
        <p:spPr>
          <a:xfrm>
            <a:off x="4" y="0"/>
            <a:ext cx="6700641" cy="5143500"/>
          </a:xfrm>
          <a:prstGeom prst="rect">
            <a:avLst/>
          </a:prstGeom>
          <a:noFill/>
          <a:ln>
            <a:noFill/>
          </a:ln>
        </p:spPr>
      </p:pic>
      <p:sp>
        <p:nvSpPr>
          <p:cNvPr id="271" name="Google Shape;271;g334fc3538f3_1_96"/>
          <p:cNvSpPr txBox="1"/>
          <p:nvPr/>
        </p:nvSpPr>
        <p:spPr>
          <a:xfrm>
            <a:off x="6858000" y="3898000"/>
            <a:ext cx="2214000" cy="110796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b="0" i="0" u="none" strike="noStrike" cap="none">
                <a:solidFill>
                  <a:schemeClr val="dk1"/>
                </a:solidFill>
                <a:latin typeface="Century Gothic"/>
                <a:ea typeface="Century Gothic"/>
                <a:cs typeface="Century Gothic"/>
                <a:sym typeface="Century Gothic"/>
              </a:rPr>
              <a:t>Nutt DJ, King LA, Phillips LD. Drug harms in the UK: a multicriteria decision analysis, </a:t>
            </a:r>
            <a:r>
              <a:rPr lang="en" sz="1200" b="1" i="1" u="none" strike="noStrike" cap="none">
                <a:solidFill>
                  <a:schemeClr val="dk1"/>
                </a:solidFill>
                <a:latin typeface="Century Gothic"/>
                <a:ea typeface="Century Gothic"/>
                <a:cs typeface="Century Gothic"/>
                <a:sym typeface="Century Gothic"/>
              </a:rPr>
              <a:t>The Lancet</a:t>
            </a:r>
            <a:r>
              <a:rPr lang="en" sz="1200" b="0" i="0" u="none" strike="noStrike" cap="none">
                <a:solidFill>
                  <a:schemeClr val="dk1"/>
                </a:solidFill>
                <a:latin typeface="Century Gothic"/>
                <a:ea typeface="Century Gothic"/>
                <a:cs typeface="Century Gothic"/>
                <a:sym typeface="Century Gothic"/>
              </a:rPr>
              <a:t>, Vol 376, Issue 9752, 2010,</a:t>
            </a:r>
            <a:endParaRPr sz="1200">
              <a:solidFill>
                <a:schemeClr val="dk1"/>
              </a:solidFill>
              <a:latin typeface="Century Gothic"/>
              <a:ea typeface="Century Gothic"/>
              <a:cs typeface="Century Gothic"/>
              <a:sym typeface="Century Gothic"/>
            </a:endParaRPr>
          </a:p>
        </p:txBody>
      </p:sp>
      <p:sp>
        <p:nvSpPr>
          <p:cNvPr id="272" name="Google Shape;272;g334fc3538f3_1_96"/>
          <p:cNvSpPr txBox="1"/>
          <p:nvPr/>
        </p:nvSpPr>
        <p:spPr>
          <a:xfrm>
            <a:off x="1017800" y="1066676"/>
            <a:ext cx="7644600" cy="59171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2300" b="1">
                <a:solidFill>
                  <a:srgbClr val="1F1F1F"/>
                </a:solidFill>
                <a:latin typeface="Century Gothic"/>
                <a:ea typeface="Century Gothic"/>
                <a:cs typeface="Century Gothic"/>
                <a:sym typeface="Century Gothic"/>
              </a:rPr>
              <a:t>Drugs shown for their harm to self and harm to others</a:t>
            </a:r>
            <a:endParaRPr sz="2300" b="1">
              <a:solidFill>
                <a:srgbClr val="1F1F1F"/>
              </a:solidFill>
              <a:latin typeface="Century Gothic"/>
              <a:ea typeface="Century Gothic"/>
              <a:cs typeface="Century Gothic"/>
              <a:sym typeface="Century Gothic"/>
            </a:endParaRPr>
          </a:p>
        </p:txBody>
      </p:sp>
      <p:sp>
        <p:nvSpPr>
          <p:cNvPr id="273" name="Google Shape;273;g334fc3538f3_1_96"/>
          <p:cNvSpPr/>
          <p:nvPr/>
        </p:nvSpPr>
        <p:spPr>
          <a:xfrm>
            <a:off x="1395525" y="4566875"/>
            <a:ext cx="217500" cy="176700"/>
          </a:xfrm>
          <a:prstGeom prst="ellipse">
            <a:avLst/>
          </a:prstGeom>
          <a:noFill/>
          <a:ln w="19050" cap="flat" cmpd="sng">
            <a:solidFill>
              <a:srgbClr val="05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4" name="Google Shape;274;g334fc3538f3_1_96"/>
          <p:cNvSpPr/>
          <p:nvPr/>
        </p:nvSpPr>
        <p:spPr>
          <a:xfrm>
            <a:off x="2358950" y="4534775"/>
            <a:ext cx="624000" cy="176700"/>
          </a:xfrm>
          <a:prstGeom prst="ellipse">
            <a:avLst/>
          </a:prstGeom>
          <a:noFill/>
          <a:ln w="19050" cap="flat" cmpd="sng">
            <a:solidFill>
              <a:srgbClr val="05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5" name="Google Shape;275;g334fc3538f3_1_96"/>
          <p:cNvSpPr/>
          <p:nvPr/>
        </p:nvSpPr>
        <p:spPr>
          <a:xfrm>
            <a:off x="1711750" y="4390175"/>
            <a:ext cx="379500" cy="176700"/>
          </a:xfrm>
          <a:prstGeom prst="ellipse">
            <a:avLst/>
          </a:prstGeom>
          <a:noFill/>
          <a:ln w="19050" cap="flat" cmpd="sng">
            <a:solidFill>
              <a:srgbClr val="05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6" name="Google Shape;276;g334fc3538f3_1_96"/>
          <p:cNvSpPr/>
          <p:nvPr/>
        </p:nvSpPr>
        <p:spPr>
          <a:xfrm>
            <a:off x="3893150" y="60450"/>
            <a:ext cx="802800" cy="394200"/>
          </a:xfrm>
          <a:prstGeom prst="ellipse">
            <a:avLst/>
          </a:prstGeom>
          <a:noFill/>
          <a:ln w="28575" cap="flat" cmpd="sng">
            <a:solidFill>
              <a:srgbClr val="05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7" name="Google Shape;277;g334fc3538f3_1_96"/>
          <p:cNvSpPr/>
          <p:nvPr/>
        </p:nvSpPr>
        <p:spPr>
          <a:xfrm>
            <a:off x="736600" y="4660900"/>
            <a:ext cx="555000" cy="222300"/>
          </a:xfrm>
          <a:prstGeom prst="ellipse">
            <a:avLst/>
          </a:prstGeom>
          <a:noFill/>
          <a:ln w="19050" cap="flat" cmpd="sng">
            <a:solidFill>
              <a:srgbClr val="05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8" name="Google Shape;278;g334fc3538f3_1_96"/>
          <p:cNvSpPr/>
          <p:nvPr/>
        </p:nvSpPr>
        <p:spPr>
          <a:xfrm>
            <a:off x="107950" y="1873250"/>
            <a:ext cx="209700" cy="11430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9" name="Google Shape;279;g334fc3538f3_1_96"/>
          <p:cNvSpPr/>
          <p:nvPr/>
        </p:nvSpPr>
        <p:spPr>
          <a:xfrm rot="5400000">
            <a:off x="3465450" y="4451250"/>
            <a:ext cx="177900" cy="11430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80" name="Google Shape;280;g334fc3538f3_1_96"/>
          <p:cNvGrpSpPr/>
          <p:nvPr/>
        </p:nvGrpSpPr>
        <p:grpSpPr>
          <a:xfrm>
            <a:off x="209551" y="3651052"/>
            <a:ext cx="3248025" cy="1097098"/>
            <a:chOff x="209550" y="3651052"/>
            <a:chExt cx="3248025" cy="1097098"/>
          </a:xfrm>
        </p:grpSpPr>
        <p:cxnSp>
          <p:nvCxnSpPr>
            <p:cNvPr id="281" name="Google Shape;281;g334fc3538f3_1_96"/>
            <p:cNvCxnSpPr>
              <a:endCxn id="273" idx="1"/>
            </p:cNvCxnSpPr>
            <p:nvPr/>
          </p:nvCxnSpPr>
          <p:spPr>
            <a:xfrm>
              <a:off x="1126476" y="3848152"/>
              <a:ext cx="300900" cy="744600"/>
            </a:xfrm>
            <a:prstGeom prst="straightConnector1">
              <a:avLst/>
            </a:prstGeom>
            <a:noFill/>
            <a:ln w="28575" cap="flat" cmpd="sng">
              <a:solidFill>
                <a:srgbClr val="FF0000"/>
              </a:solidFill>
              <a:prstDash val="solid"/>
              <a:round/>
              <a:headEnd type="none" w="sm" len="sm"/>
              <a:tailEnd type="triangle" w="med" len="med"/>
            </a:ln>
          </p:spPr>
        </p:cxnSp>
        <p:cxnSp>
          <p:nvCxnSpPr>
            <p:cNvPr id="282" name="Google Shape;282;g334fc3538f3_1_96"/>
            <p:cNvCxnSpPr/>
            <p:nvPr/>
          </p:nvCxnSpPr>
          <p:spPr>
            <a:xfrm>
              <a:off x="209550" y="4730750"/>
              <a:ext cx="555000" cy="17400"/>
            </a:xfrm>
            <a:prstGeom prst="straightConnector1">
              <a:avLst/>
            </a:prstGeom>
            <a:noFill/>
            <a:ln w="28575" cap="flat" cmpd="sng">
              <a:solidFill>
                <a:srgbClr val="FF0000"/>
              </a:solidFill>
              <a:prstDash val="solid"/>
              <a:round/>
              <a:headEnd type="none" w="sm" len="sm"/>
              <a:tailEnd type="triangle" w="med" len="med"/>
            </a:ln>
          </p:spPr>
        </p:cxnSp>
        <p:cxnSp>
          <p:nvCxnSpPr>
            <p:cNvPr id="283" name="Google Shape;283;g334fc3538f3_1_96"/>
            <p:cNvCxnSpPr/>
            <p:nvPr/>
          </p:nvCxnSpPr>
          <p:spPr>
            <a:xfrm>
              <a:off x="1545577" y="3651052"/>
              <a:ext cx="300900" cy="744600"/>
            </a:xfrm>
            <a:prstGeom prst="straightConnector1">
              <a:avLst/>
            </a:prstGeom>
            <a:noFill/>
            <a:ln w="28575" cap="flat" cmpd="sng">
              <a:solidFill>
                <a:srgbClr val="FF0000"/>
              </a:solidFill>
              <a:prstDash val="solid"/>
              <a:round/>
              <a:headEnd type="none" w="sm" len="sm"/>
              <a:tailEnd type="triangle" w="med" len="med"/>
            </a:ln>
          </p:spPr>
        </p:cxnSp>
        <p:cxnSp>
          <p:nvCxnSpPr>
            <p:cNvPr id="284" name="Google Shape;284;g334fc3538f3_1_96"/>
            <p:cNvCxnSpPr/>
            <p:nvPr/>
          </p:nvCxnSpPr>
          <p:spPr>
            <a:xfrm flipH="1">
              <a:off x="2982975" y="4486275"/>
              <a:ext cx="474600" cy="106500"/>
            </a:xfrm>
            <a:prstGeom prst="straightConnector1">
              <a:avLst/>
            </a:prstGeom>
            <a:noFill/>
            <a:ln w="28575" cap="flat" cmpd="sng">
              <a:solidFill>
                <a:srgbClr val="FF0000"/>
              </a:solidFill>
              <a:prstDash val="solid"/>
              <a:round/>
              <a:headEnd type="none" w="sm" len="sm"/>
              <a:tailEnd type="triangle" w="med" len="med"/>
            </a:ln>
          </p:spPr>
        </p:cxnSp>
      </p:grpSp>
      <p:pic>
        <p:nvPicPr>
          <p:cNvPr id="285" name="Google Shape;285;g334fc3538f3_1_96" descr="A logo with blue and black text&#10;&#10;Description automatically generated"/>
          <p:cNvPicPr preferRelativeResize="0"/>
          <p:nvPr/>
        </p:nvPicPr>
        <p:blipFill rotWithShape="1">
          <a:blip r:embed="rId4">
            <a:alphaModFix/>
          </a:blip>
          <a:srcRect/>
          <a:stretch/>
        </p:blipFill>
        <p:spPr>
          <a:xfrm>
            <a:off x="7771834" y="101175"/>
            <a:ext cx="1300169" cy="394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additive="base">
                                        <p:cTn id="7" dur="1000"/>
                                        <p:tgtEl>
                                          <p:spTgt spid="28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 calcmode="lin" valueType="num">
                                      <p:cBhvr additive="base">
                                        <p:cTn id="12" dur="1000"/>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4375</Words>
  <Application>Microsoft Macintosh PowerPoint</Application>
  <PresentationFormat>On-screen Show (16:9)</PresentationFormat>
  <Paragraphs>532</Paragraphs>
  <Slides>51</Slides>
  <Notes>51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51</vt:i4>
      </vt:variant>
    </vt:vector>
  </HeadingPairs>
  <TitlesOfParts>
    <vt:vector size="62" baseType="lpstr">
      <vt:lpstr>Arial</vt:lpstr>
      <vt:lpstr>Open Sans</vt:lpstr>
      <vt:lpstr>Times New Roman</vt:lpstr>
      <vt:lpstr>Century Gothic</vt:lpstr>
      <vt:lpstr>Calibri</vt:lpstr>
      <vt:lpstr>Times</vt:lpstr>
      <vt:lpstr>Roboto</vt:lpstr>
      <vt:lpstr>Play</vt:lpstr>
      <vt:lpstr>Simple Light</vt:lpstr>
      <vt:lpstr>Office Theme</vt:lpstr>
      <vt:lpstr>Simple Light</vt:lpstr>
      <vt:lpstr>PowerPoint Presentation</vt:lpstr>
      <vt:lpstr>PowerPoint Presentation</vt:lpstr>
      <vt:lpstr>From last year in Cleveland, IRCIMH 2024</vt:lpstr>
      <vt:lpstr>As your questions and comments arise, enter them in the WHOVA app.   You can upvote questions or ask your own.</vt:lpstr>
      <vt:lpstr>PowerPoint Presentation</vt:lpstr>
      <vt:lpstr>Cultural Roots &amp; Westernization</vt:lpstr>
      <vt:lpstr>Agenda</vt:lpstr>
      <vt:lpstr>Hold these patients in your mind</vt:lpstr>
      <vt:lpstr>PowerPoint Presentation</vt:lpstr>
      <vt:lpstr>PowerPoint Presentation</vt:lpstr>
      <vt:lpstr>PowerPoint Presentation</vt:lpstr>
      <vt:lpstr>Regulation</vt:lpstr>
      <vt:lpstr>Where are psychedelics (psilocybin) legal in the U.S?</vt:lpstr>
      <vt:lpstr>What about mail ordering psychedelic mushrooms &amp; ketamine?</vt:lpstr>
      <vt:lpstr>PowerPoint Presentation</vt:lpstr>
      <vt:lpstr>PowerPoint Presentation</vt:lpstr>
      <vt:lpstr>Patient Profile - Peter</vt:lpstr>
      <vt:lpstr>Patient Profile</vt:lpstr>
      <vt:lpstr>Ketamine or MDMA-Assisted Therapy?</vt:lpstr>
      <vt:lpstr>Ketamine</vt:lpstr>
      <vt:lpstr>Ketamine</vt:lpstr>
      <vt:lpstr>MDMA- Assisted Therapy</vt:lpstr>
      <vt:lpstr>MDMA- Assisted Therapy</vt:lpstr>
      <vt:lpstr>Patient Considerations - Contraindications</vt:lpstr>
      <vt:lpstr>Patient Considerations - Medication Interactions</vt:lpstr>
      <vt:lpstr>Patient Considerations - Accessibility</vt:lpstr>
      <vt:lpstr>PowerPoint Presentation</vt:lpstr>
      <vt:lpstr>Back to Our 55y Veteran with PTSD…</vt:lpstr>
      <vt:lpstr>PowerPoint Presentation</vt:lpstr>
      <vt:lpstr>Psilocybin (Mushrooms) </vt:lpstr>
      <vt:lpstr>Let’s look at 2 cases</vt:lpstr>
      <vt:lpstr>2 Cases continue</vt:lpstr>
      <vt:lpstr>2 Cases continue</vt:lpstr>
      <vt:lpstr>So what happened with our patients?</vt:lpstr>
      <vt:lpstr>Real Life vs Studies?</vt:lpstr>
      <vt:lpstr>Contraindications     Precautions</vt:lpstr>
      <vt:lpstr>PowerPoint Presentation</vt:lpstr>
      <vt:lpstr>What is our role, as integrative practitioners, in guiding our patients with psychedelic medicines?</vt:lpstr>
      <vt:lpstr>PowerPoint Presentation</vt:lpstr>
      <vt:lpstr>Psychedelics as a mind-body-spirit Surgery-Journey</vt:lpstr>
      <vt:lpstr>Case: Henry</vt:lpstr>
      <vt:lpstr>Ayahuasca - “aya, what?”</vt:lpstr>
      <vt:lpstr>PowerPoint Presentation</vt:lpstr>
      <vt:lpstr>Henry’s </vt:lpstr>
      <vt:lpstr>Henry visit continued:</vt:lpstr>
      <vt:lpstr>PowerPoint Presentation</vt:lpstr>
      <vt:lpstr>Henry’s Return and Follow-up Visit with his health care team</vt:lpstr>
      <vt:lpstr>Resources - Psychedelic harm reduction and for patients struggling after a psychedelic experience</vt:lpstr>
      <vt:lpstr>Call to action: To strike a balance between seemingly opposing forces.  Engineer safe supply of psychedelic substances when legislation allows.  Keep the cost of the medicine session within reach. Insurance may cover integration talk therapy, depending on the therapist.  Promote public and professional education to maximize benefit and minimize potential harms.      </vt:lpstr>
      <vt:lpstr>Speakers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Leslie Temple</cp:lastModifiedBy>
  <cp:revision>1</cp:revision>
  <dcterms:modified xsi:type="dcterms:W3CDTF">2025-02-28T04:56:22Z</dcterms:modified>
</cp:coreProperties>
</file>